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48" r:id="rId2"/>
    <p:sldId id="361" r:id="rId3"/>
    <p:sldId id="375" r:id="rId4"/>
    <p:sldId id="355" r:id="rId5"/>
    <p:sldId id="366" r:id="rId6"/>
    <p:sldId id="365" r:id="rId7"/>
    <p:sldId id="367" r:id="rId8"/>
    <p:sldId id="357" r:id="rId9"/>
    <p:sldId id="368" r:id="rId10"/>
    <p:sldId id="358" r:id="rId11"/>
    <p:sldId id="369" r:id="rId12"/>
    <p:sldId id="359" r:id="rId13"/>
    <p:sldId id="370" r:id="rId14"/>
    <p:sldId id="360" r:id="rId15"/>
    <p:sldId id="371" r:id="rId16"/>
    <p:sldId id="362" r:id="rId17"/>
    <p:sldId id="372" r:id="rId18"/>
    <p:sldId id="363" r:id="rId19"/>
    <p:sldId id="374" r:id="rId20"/>
    <p:sldId id="364" r:id="rId21"/>
    <p:sldId id="35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006666"/>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varScale="1">
        <p:scale>
          <a:sx n="81" d="100"/>
          <a:sy n="81" d="100"/>
        </p:scale>
        <p:origin x="754"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BD14A8-9E6B-47D3-A2FD-289DB3501020}" type="datetimeFigureOut">
              <a:rPr lang="en-US" smtClean="0"/>
              <a:t>17-03-2023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CC859-5541-4123-BE13-C2EA91991D08}" type="slidenum">
              <a:rPr lang="en-US" smtClean="0"/>
              <a:t>‹#›</a:t>
            </a:fld>
            <a:endParaRPr lang="en-US" dirty="0"/>
          </a:p>
        </p:txBody>
      </p:sp>
    </p:spTree>
    <p:extLst>
      <p:ext uri="{BB962C8B-B14F-4D97-AF65-F5344CB8AC3E}">
        <p14:creationId xmlns:p14="http://schemas.microsoft.com/office/powerpoint/2010/main" val="2212745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CC859-5541-4123-BE13-C2EA91991D08}" type="slidenum">
              <a:rPr lang="en-US" smtClean="0"/>
              <a:t>1</a:t>
            </a:fld>
            <a:endParaRPr lang="en-US" dirty="0"/>
          </a:p>
        </p:txBody>
      </p:sp>
    </p:spTree>
    <p:extLst>
      <p:ext uri="{BB962C8B-B14F-4D97-AF65-F5344CB8AC3E}">
        <p14:creationId xmlns:p14="http://schemas.microsoft.com/office/powerpoint/2010/main" val="278995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v"/>
            </a:pPr>
            <a:r>
              <a:rPr lang="en-US" dirty="0"/>
              <a:t>Breadboard </a:t>
            </a:r>
            <a:r>
              <a:rPr lang="en-US" dirty="0" err="1"/>
              <a:t>ကို</a:t>
            </a:r>
            <a:r>
              <a:rPr lang="en-US" dirty="0"/>
              <a:t> Electronic Circuit </a:t>
            </a:r>
            <a:r>
              <a:rPr lang="en-US" dirty="0" err="1"/>
              <a:t>တိတည်ဆောက်ဖို့နဲ</a:t>
            </a:r>
            <a:r>
              <a:rPr lang="en-US" dirty="0"/>
              <a:t>့ </a:t>
            </a:r>
            <a:r>
              <a:rPr lang="en-US" dirty="0" err="1"/>
              <a:t>ပုံတူပုံစံတူတိလုပ်ဖို့အတွက်သုံး</a:t>
            </a:r>
            <a:endParaRPr lang="en-US" dirty="0"/>
          </a:p>
          <a:p>
            <a:pPr marL="171450" indent="-171450">
              <a:buFont typeface="Wingdings" panose="05000000000000000000" pitchFamily="2" charset="2"/>
              <a:buChar char="v"/>
            </a:pPr>
            <a:r>
              <a:rPr lang="en-US" dirty="0" err="1"/>
              <a:t>ဂဟေဆော်ပြီးသုံးစရာမလိုတဲ့အတွက</a:t>
            </a:r>
            <a:r>
              <a:rPr lang="en-US" dirty="0"/>
              <a:t>် </a:t>
            </a:r>
            <a:r>
              <a:rPr lang="en-US" dirty="0" err="1"/>
              <a:t>Porject</a:t>
            </a:r>
            <a:r>
              <a:rPr lang="en-US" dirty="0"/>
              <a:t> </a:t>
            </a:r>
            <a:r>
              <a:rPr lang="en-US" dirty="0" err="1"/>
              <a:t>တိစမ်းတဲ့အချိန်မာအသုံးဝင</a:t>
            </a:r>
            <a:r>
              <a:rPr lang="en-US" dirty="0"/>
              <a:t>်</a:t>
            </a:r>
          </a:p>
          <a:p>
            <a:pPr marL="171450" indent="-171450">
              <a:buFont typeface="Wingdings" panose="05000000000000000000" pitchFamily="2" charset="2"/>
              <a:buChar char="v"/>
            </a:pPr>
            <a:r>
              <a:rPr lang="en-US" dirty="0"/>
              <a:t>Breadboard </a:t>
            </a:r>
            <a:r>
              <a:rPr lang="en-US" dirty="0" err="1"/>
              <a:t>နဲ</a:t>
            </a:r>
            <a:r>
              <a:rPr lang="en-US" dirty="0"/>
              <a:t>့ UNO </a:t>
            </a:r>
            <a:r>
              <a:rPr lang="en-US" dirty="0" err="1"/>
              <a:t>boardကို</a:t>
            </a:r>
            <a:r>
              <a:rPr lang="en-US" dirty="0"/>
              <a:t> Jumper </a:t>
            </a:r>
            <a:r>
              <a:rPr lang="en-US" dirty="0" err="1"/>
              <a:t>လို့ခေ</a:t>
            </a:r>
            <a:r>
              <a:rPr lang="en-US" dirty="0"/>
              <a:t>ါ်</a:t>
            </a:r>
            <a:r>
              <a:rPr lang="en-US" dirty="0" err="1"/>
              <a:t>တဲ</a:t>
            </a:r>
            <a:r>
              <a:rPr lang="en-US" dirty="0"/>
              <a:t>့ Wire </a:t>
            </a:r>
            <a:r>
              <a:rPr lang="en-US" dirty="0" err="1"/>
              <a:t>ကြိုးတိနဲ့ဆက်ရရေ</a:t>
            </a:r>
            <a:endParaRPr lang="en-US" dirty="0"/>
          </a:p>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F50CC859-5541-4123-BE13-C2EA91991D08}" type="slidenum">
              <a:rPr lang="en-US" smtClean="0"/>
              <a:t>2</a:t>
            </a:fld>
            <a:endParaRPr lang="en-US" dirty="0"/>
          </a:p>
        </p:txBody>
      </p:sp>
    </p:spTree>
    <p:extLst>
      <p:ext uri="{BB962C8B-B14F-4D97-AF65-F5344CB8AC3E}">
        <p14:creationId xmlns:p14="http://schemas.microsoft.com/office/powerpoint/2010/main" val="1485796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RX and TX is use for Bluetooth Device</a:t>
            </a:r>
          </a:p>
        </p:txBody>
      </p:sp>
      <p:sp>
        <p:nvSpPr>
          <p:cNvPr id="4" name="Slide Number Placeholder 3"/>
          <p:cNvSpPr>
            <a:spLocks noGrp="1"/>
          </p:cNvSpPr>
          <p:nvPr>
            <p:ph type="sldNum" sz="quarter" idx="5"/>
          </p:nvPr>
        </p:nvSpPr>
        <p:spPr/>
        <p:txBody>
          <a:bodyPr/>
          <a:lstStyle/>
          <a:p>
            <a:fld id="{F50CC859-5541-4123-BE13-C2EA91991D08}" type="slidenum">
              <a:rPr lang="en-US" smtClean="0"/>
              <a:t>4</a:t>
            </a:fld>
            <a:endParaRPr lang="en-US" dirty="0"/>
          </a:p>
        </p:txBody>
      </p:sp>
    </p:spTree>
    <p:extLst>
      <p:ext uri="{BB962C8B-B14F-4D97-AF65-F5344CB8AC3E}">
        <p14:creationId xmlns:p14="http://schemas.microsoft.com/office/powerpoint/2010/main" val="422088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Microcontroller is a small computer system</a:t>
            </a:r>
          </a:p>
          <a:p>
            <a:pPr marL="171450" indent="-171450">
              <a:buFont typeface="Wingdings" panose="05000000000000000000" pitchFamily="2" charset="2"/>
              <a:buChar char="Ø"/>
            </a:pPr>
            <a:r>
              <a:rPr lang="en-US" dirty="0"/>
              <a:t>Low Power / High Performance (8-bits) Type</a:t>
            </a:r>
          </a:p>
          <a:p>
            <a:pPr marL="171450" indent="-171450">
              <a:buFont typeface="Wingdings" panose="05000000000000000000" pitchFamily="2" charset="2"/>
              <a:buChar char="Ø"/>
            </a:pPr>
            <a:r>
              <a:rPr lang="en-US" dirty="0"/>
              <a:t>32KB Flash Memory for storing code (Sketch </a:t>
            </a:r>
            <a:r>
              <a:rPr lang="en-US" dirty="0" err="1"/>
              <a:t>prgoramကိုသိမ်းထားပေး</a:t>
            </a:r>
            <a:r>
              <a:rPr lang="en-US" dirty="0"/>
              <a:t>, Non-volatile)</a:t>
            </a:r>
          </a:p>
          <a:p>
            <a:pPr marL="171450" indent="-171450">
              <a:buFont typeface="Wingdings" panose="05000000000000000000" pitchFamily="2" charset="2"/>
              <a:buChar char="Ø"/>
            </a:pPr>
            <a:r>
              <a:rPr lang="en-US" dirty="0"/>
              <a:t>2KB SRAM for data storage (volatile)</a:t>
            </a:r>
          </a:p>
          <a:p>
            <a:pPr marL="171450" indent="-171450">
              <a:buFont typeface="Wingdings" panose="05000000000000000000" pitchFamily="2" charset="2"/>
              <a:buChar char="Ø"/>
            </a:pPr>
            <a:r>
              <a:rPr lang="en-US" dirty="0"/>
              <a:t>1KB EEPROM (non-volatile ) [</a:t>
            </a:r>
            <a:r>
              <a:rPr lang="en-US" b="0" i="0" dirty="0">
                <a:solidFill>
                  <a:srgbClr val="D1D5DB"/>
                </a:solidFill>
                <a:effectLst/>
                <a:latin typeface="Söhne"/>
              </a:rPr>
              <a:t>Electrically Erasable Programmable Read-Only Memory</a:t>
            </a:r>
            <a:r>
              <a:rPr lang="en-US" dirty="0"/>
              <a:t>]</a:t>
            </a:r>
          </a:p>
          <a:p>
            <a:pPr marL="171450" indent="-171450">
              <a:buFont typeface="Wingdings" panose="05000000000000000000" pitchFamily="2" charset="2"/>
              <a:buChar char="Ø"/>
            </a:pPr>
            <a:r>
              <a:rPr lang="en-US" dirty="0"/>
              <a:t>Microcontroller has 16MHz quartz crystal oscillator and it support clock signal to microcontroller</a:t>
            </a:r>
          </a:p>
          <a:p>
            <a:pPr marL="171450" indent="-171450">
              <a:buFont typeface="Wingdings" panose="05000000000000000000" pitchFamily="2" charset="2"/>
              <a:buChar char="Ø"/>
            </a:pPr>
            <a:r>
              <a:rPr lang="en-US" dirty="0"/>
              <a:t>Clock Signal </a:t>
            </a:r>
            <a:r>
              <a:rPr lang="en-US" dirty="0" err="1"/>
              <a:t>ကို</a:t>
            </a:r>
            <a:r>
              <a:rPr lang="en-US" dirty="0"/>
              <a:t> Microcontroller </a:t>
            </a:r>
            <a:r>
              <a:rPr lang="en-US" dirty="0" err="1"/>
              <a:t>နဲ</a:t>
            </a:r>
            <a:r>
              <a:rPr lang="en-US" dirty="0"/>
              <a:t>့ </a:t>
            </a:r>
            <a:r>
              <a:rPr lang="en-US" dirty="0" err="1"/>
              <a:t>အရံပစ္စည်းတိကိုတစ်ပြိုင်တည်းလုပ်ဆောင်ပေးဖို့သုံး</a:t>
            </a:r>
            <a:endParaRPr lang="en-US" dirty="0"/>
          </a:p>
          <a:p>
            <a:pPr marL="171450" indent="-171450">
              <a:buFont typeface="Wingdings" panose="05000000000000000000" pitchFamily="2" charset="2"/>
              <a:buChar char="Ø"/>
            </a:pPr>
            <a:r>
              <a:rPr lang="en-US" dirty="0"/>
              <a:t>Red Bold Text </a:t>
            </a:r>
            <a:r>
              <a:rPr lang="en-US" dirty="0" err="1"/>
              <a:t>ကိုပြော</a:t>
            </a:r>
            <a:endParaRPr lang="en-US" dirty="0"/>
          </a:p>
          <a:p>
            <a:pPr marL="171450" indent="-171450">
              <a:buFont typeface="Wingdings" panose="05000000000000000000" pitchFamily="2" charset="2"/>
              <a:buChar char="Ø"/>
            </a:pPr>
            <a:r>
              <a:rPr lang="en-US" dirty="0"/>
              <a:t>Volatile = RAM</a:t>
            </a:r>
          </a:p>
          <a:p>
            <a:pPr marL="171450" indent="-171450">
              <a:buFont typeface="Wingdings" panose="05000000000000000000" pitchFamily="2" charset="2"/>
              <a:buChar char="Ø"/>
            </a:pPr>
            <a:r>
              <a:rPr lang="en-US" dirty="0"/>
              <a:t>non-Volatile = ROM</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F50CC859-5541-4123-BE13-C2EA91991D08}" type="slidenum">
              <a:rPr lang="en-US" smtClean="0"/>
              <a:t>6</a:t>
            </a:fld>
            <a:endParaRPr lang="en-US" dirty="0"/>
          </a:p>
        </p:txBody>
      </p:sp>
    </p:spTree>
    <p:extLst>
      <p:ext uri="{BB962C8B-B14F-4D97-AF65-F5344CB8AC3E}">
        <p14:creationId xmlns:p14="http://schemas.microsoft.com/office/powerpoint/2010/main" val="818031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Jack ကို external porer source တိနက်ချိတ်ဆက်ဖို့သုံး</a:t>
            </a:r>
          </a:p>
          <a:p>
            <a:r>
              <a:rPr lang="en-US" dirty="0"/>
              <a:t>-Batter , Adapter ရို့ပိုင်power source တိနက်ချိတ်ဆက်လိုက်တဲ့အခါ Computer/usb နဲ့ချိတ်စရာမလိုဘဲ Uno board ကိုpower ပေးနိုင်</a:t>
            </a:r>
          </a:p>
          <a:p>
            <a:r>
              <a:rPr lang="en-US" dirty="0"/>
              <a:t>-Power Jack 7V to 12V DC only support</a:t>
            </a:r>
          </a:p>
          <a:p>
            <a:r>
              <a:rPr lang="en-US" dirty="0"/>
              <a:t>-Power jack ကနေတဆင့် Microcontroller နဲ့အခြာသောအစိတ်အပိုင်းတိသို့Power ပို့ပေး</a:t>
            </a:r>
          </a:p>
          <a:p>
            <a:endParaRPr lang="en-US" dirty="0"/>
          </a:p>
        </p:txBody>
      </p:sp>
      <p:sp>
        <p:nvSpPr>
          <p:cNvPr id="4" name="Slide Number Placeholder 3"/>
          <p:cNvSpPr>
            <a:spLocks noGrp="1"/>
          </p:cNvSpPr>
          <p:nvPr>
            <p:ph type="sldNum" sz="quarter" idx="5"/>
          </p:nvPr>
        </p:nvSpPr>
        <p:spPr/>
        <p:txBody>
          <a:bodyPr/>
          <a:lstStyle/>
          <a:p>
            <a:fld id="{F50CC859-5541-4123-BE13-C2EA91991D08}" type="slidenum">
              <a:rPr lang="en-US" smtClean="0"/>
              <a:t>8</a:t>
            </a:fld>
            <a:endParaRPr lang="en-US" dirty="0"/>
          </a:p>
        </p:txBody>
      </p:sp>
    </p:spTree>
    <p:extLst>
      <p:ext uri="{BB962C8B-B14F-4D97-AF65-F5344CB8AC3E}">
        <p14:creationId xmlns:p14="http://schemas.microsoft.com/office/powerpoint/2010/main" val="3638246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0CC859-5541-4123-BE13-C2EA91991D08}" type="slidenum">
              <a:rPr lang="en-US" smtClean="0"/>
              <a:t>10</a:t>
            </a:fld>
            <a:endParaRPr lang="en-US" dirty="0"/>
          </a:p>
        </p:txBody>
      </p:sp>
    </p:spTree>
    <p:extLst>
      <p:ext uri="{BB962C8B-B14F-4D97-AF65-F5344CB8AC3E}">
        <p14:creationId xmlns:p14="http://schemas.microsoft.com/office/powerpoint/2010/main" val="1474094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erase Data </a:t>
            </a:r>
          </a:p>
          <a:p>
            <a:r>
              <a:rPr lang="en-US" dirty="0"/>
              <a:t>-Only Restart the setup() Function</a:t>
            </a:r>
          </a:p>
        </p:txBody>
      </p:sp>
      <p:sp>
        <p:nvSpPr>
          <p:cNvPr id="4" name="Slide Number Placeholder 3"/>
          <p:cNvSpPr>
            <a:spLocks noGrp="1"/>
          </p:cNvSpPr>
          <p:nvPr>
            <p:ph type="sldNum" sz="quarter" idx="5"/>
          </p:nvPr>
        </p:nvSpPr>
        <p:spPr/>
        <p:txBody>
          <a:bodyPr/>
          <a:lstStyle/>
          <a:p>
            <a:fld id="{F50CC859-5541-4123-BE13-C2EA91991D08}" type="slidenum">
              <a:rPr lang="en-US" smtClean="0"/>
              <a:t>12</a:t>
            </a:fld>
            <a:endParaRPr lang="en-US" dirty="0"/>
          </a:p>
        </p:txBody>
      </p:sp>
    </p:spTree>
    <p:extLst>
      <p:ext uri="{BB962C8B-B14F-4D97-AF65-F5344CB8AC3E}">
        <p14:creationId xmlns:p14="http://schemas.microsoft.com/office/powerpoint/2010/main" val="2459850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5950-63C9-4465-AE77-36B05C66DE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BC3F0E-F06A-4544-A073-78DFEA23F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2D138D-8BE3-45F7-B9C7-B9958214E145}"/>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5" name="Footer Placeholder 4">
            <a:extLst>
              <a:ext uri="{FF2B5EF4-FFF2-40B4-BE49-F238E27FC236}">
                <a16:creationId xmlns:a16="http://schemas.microsoft.com/office/drawing/2014/main" id="{AD181EE5-B0E6-4935-89BB-C20CDA7150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AB49F6-CB8C-4444-9A76-EF0AE1E4D66C}"/>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257958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BAA2-FB22-4C77-A91C-9D0A227396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3B8AF3-9096-4EC6-836B-3ED95B046C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D947D7-33D1-4D4A-A00F-0D8D1B75237C}"/>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5" name="Footer Placeholder 4">
            <a:extLst>
              <a:ext uri="{FF2B5EF4-FFF2-40B4-BE49-F238E27FC236}">
                <a16:creationId xmlns:a16="http://schemas.microsoft.com/office/drawing/2014/main" id="{8B698492-384F-4389-98A2-597B605C56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8F7016-705E-4D5F-9D23-A01F057BBEA2}"/>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359908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C2871E-1880-48DD-8629-CB6F58B141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66714F-153D-4578-9993-1EF2E5D5D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0A3A8-C01F-469B-A909-B738EAA29E12}"/>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5" name="Footer Placeholder 4">
            <a:extLst>
              <a:ext uri="{FF2B5EF4-FFF2-40B4-BE49-F238E27FC236}">
                <a16:creationId xmlns:a16="http://schemas.microsoft.com/office/drawing/2014/main" id="{52AC3FC5-BE64-4414-B0EA-D0D05B5913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3370AA-26EC-4AFC-AF6A-6CA59382F968}"/>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68559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49C8-FDF6-4C4B-BBC6-AD42D3DD44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4099AB-B229-44BB-A09B-C49987FE20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D0405-FBE8-41BB-88DD-9C9E8AA96065}"/>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5" name="Footer Placeholder 4">
            <a:extLst>
              <a:ext uri="{FF2B5EF4-FFF2-40B4-BE49-F238E27FC236}">
                <a16:creationId xmlns:a16="http://schemas.microsoft.com/office/drawing/2014/main" id="{95B142E9-9895-415C-9FAF-86DA7FE708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202AFA-22E0-454E-9537-B04957EE7C04}"/>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2393713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BAE8-9C8D-4D2B-8753-E0F3667A45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854B40-AD09-472A-A0FF-91D43A5DF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569A83-234B-4E1D-A1C2-991915794353}"/>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5" name="Footer Placeholder 4">
            <a:extLst>
              <a:ext uri="{FF2B5EF4-FFF2-40B4-BE49-F238E27FC236}">
                <a16:creationId xmlns:a16="http://schemas.microsoft.com/office/drawing/2014/main" id="{61CC80D5-623C-4448-AD15-8DB69AB721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3FEAD42-386D-4639-A2E8-4A38C5B962D2}"/>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4246929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9420-87F5-4AD0-A5B1-BFACCF17F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468DE8-41E8-4D7F-A564-32F6F5291C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A7818A-BA7D-43AF-927C-350D9E6B62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91407-EAB3-47BD-B118-C9295D1B93F6}"/>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6" name="Footer Placeholder 5">
            <a:extLst>
              <a:ext uri="{FF2B5EF4-FFF2-40B4-BE49-F238E27FC236}">
                <a16:creationId xmlns:a16="http://schemas.microsoft.com/office/drawing/2014/main" id="{6CFE37CE-059B-4551-909E-8CB1A5D2552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34E836-4456-4AF2-A544-B863A187E99F}"/>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2344820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C15DA-A181-4D89-A092-D956F31E07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3E196C-88D4-47A7-80A1-8B21867F80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C7F9D7-2E0E-4D02-9A8A-F5C02178D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672906-96BB-4DED-A20A-2BE300181A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0ED9DE-3150-4F86-9E79-CE81049CA3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8B3CD9-F11D-45B0-BA63-E6841EA5811F}"/>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8" name="Footer Placeholder 7">
            <a:extLst>
              <a:ext uri="{FF2B5EF4-FFF2-40B4-BE49-F238E27FC236}">
                <a16:creationId xmlns:a16="http://schemas.microsoft.com/office/drawing/2014/main" id="{770BAA7B-2204-4463-9E5D-F8CD0FF58F4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6F3D0D1-9F57-4FD9-A6CA-D4B66CFD26FE}"/>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353669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10E7-89ED-45EE-849A-EC385EE928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EFEFD-48F7-4994-B6F4-69ED6BB58C4D}"/>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4" name="Footer Placeholder 3">
            <a:extLst>
              <a:ext uri="{FF2B5EF4-FFF2-40B4-BE49-F238E27FC236}">
                <a16:creationId xmlns:a16="http://schemas.microsoft.com/office/drawing/2014/main" id="{4C8E839F-5944-487C-B5A3-DA246EFCB67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0EC06C0-72A1-4F1C-AA6D-273AEBE63018}"/>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299588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C1BBF-C04C-402E-B8DE-116F99F3907F}"/>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3" name="Footer Placeholder 2">
            <a:extLst>
              <a:ext uri="{FF2B5EF4-FFF2-40B4-BE49-F238E27FC236}">
                <a16:creationId xmlns:a16="http://schemas.microsoft.com/office/drawing/2014/main" id="{7746EEAB-CB39-4FD6-9D9F-B41B8521D1B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721C20-7194-4F98-B587-C84B6FB097B6}"/>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547705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4C45-44F2-4087-8BB4-2EAFFAA12C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1B0815-445E-442F-BC25-DF4F642B71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9C1F10-DA81-4D62-8592-2CF6A3CD8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2DB77E-3437-4B84-BE05-E2011E45CA04}"/>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6" name="Footer Placeholder 5">
            <a:extLst>
              <a:ext uri="{FF2B5EF4-FFF2-40B4-BE49-F238E27FC236}">
                <a16:creationId xmlns:a16="http://schemas.microsoft.com/office/drawing/2014/main" id="{ABEFEC3C-2F26-42AE-8405-0B1214775A2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FCC62C-FFCF-47C5-BAF8-4325B8731E6D}"/>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1279210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E0B7-AA99-4A2F-96AF-1A8C2C691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DF2AD9-6D95-4ACE-A6D1-150F658D2B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73EB345-B7A2-4374-AC71-DB17344E5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1A553D-1A6C-48A0-B65D-ABBDFC2E300E}"/>
              </a:ext>
            </a:extLst>
          </p:cNvPr>
          <p:cNvSpPr>
            <a:spLocks noGrp="1"/>
          </p:cNvSpPr>
          <p:nvPr>
            <p:ph type="dt" sz="half" idx="10"/>
          </p:nvPr>
        </p:nvSpPr>
        <p:spPr/>
        <p:txBody>
          <a:bodyPr/>
          <a:lstStyle/>
          <a:p>
            <a:fld id="{3DDD6202-7C81-4748-8140-C96AD7998D4C}" type="datetimeFigureOut">
              <a:rPr lang="en-US" smtClean="0"/>
              <a:t>17-03-2023</a:t>
            </a:fld>
            <a:endParaRPr lang="en-US" dirty="0"/>
          </a:p>
        </p:txBody>
      </p:sp>
      <p:sp>
        <p:nvSpPr>
          <p:cNvPr id="6" name="Footer Placeholder 5">
            <a:extLst>
              <a:ext uri="{FF2B5EF4-FFF2-40B4-BE49-F238E27FC236}">
                <a16:creationId xmlns:a16="http://schemas.microsoft.com/office/drawing/2014/main" id="{01792624-513D-47B6-A9C4-27269388F33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35C314E-9FE3-4F1F-85A3-D7F0451E44E5}"/>
              </a:ext>
            </a:extLst>
          </p:cNvPr>
          <p:cNvSpPr>
            <a:spLocks noGrp="1"/>
          </p:cNvSpPr>
          <p:nvPr>
            <p:ph type="sldNum" sz="quarter" idx="12"/>
          </p:nvPr>
        </p:nvSpPr>
        <p:spPr/>
        <p:txBody>
          <a:bodyPr/>
          <a:lstStyle/>
          <a:p>
            <a:fld id="{616F6B58-FE80-4B50-90F1-1AA9683ED784}" type="slidenum">
              <a:rPr lang="en-US" smtClean="0"/>
              <a:t>‹#›</a:t>
            </a:fld>
            <a:endParaRPr lang="en-US" dirty="0"/>
          </a:p>
        </p:txBody>
      </p:sp>
    </p:spTree>
    <p:extLst>
      <p:ext uri="{BB962C8B-B14F-4D97-AF65-F5344CB8AC3E}">
        <p14:creationId xmlns:p14="http://schemas.microsoft.com/office/powerpoint/2010/main" val="99584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CE825-EA9C-455F-B4CB-680E4A3DE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B5C88E-3F61-4D08-AA0D-C6087CE96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37D45-8743-4CF6-8F03-CDDAEB429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D6202-7C81-4748-8140-C96AD7998D4C}" type="datetimeFigureOut">
              <a:rPr lang="en-US" smtClean="0"/>
              <a:t>17-03-2023</a:t>
            </a:fld>
            <a:endParaRPr lang="en-US" dirty="0"/>
          </a:p>
        </p:txBody>
      </p:sp>
      <p:sp>
        <p:nvSpPr>
          <p:cNvPr id="5" name="Footer Placeholder 4">
            <a:extLst>
              <a:ext uri="{FF2B5EF4-FFF2-40B4-BE49-F238E27FC236}">
                <a16:creationId xmlns:a16="http://schemas.microsoft.com/office/drawing/2014/main" id="{98B05555-8450-4E1D-A962-8ECAF3D51A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C078A73-5A83-4EDE-A96E-B9710AE831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6F6B58-FE80-4B50-90F1-1AA9683ED784}" type="slidenum">
              <a:rPr lang="en-US" smtClean="0"/>
              <a:t>‹#›</a:t>
            </a:fld>
            <a:endParaRPr lang="en-US" dirty="0"/>
          </a:p>
        </p:txBody>
      </p:sp>
    </p:spTree>
    <p:extLst>
      <p:ext uri="{BB962C8B-B14F-4D97-AF65-F5344CB8AC3E}">
        <p14:creationId xmlns:p14="http://schemas.microsoft.com/office/powerpoint/2010/main" val="4079927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Pictures/Arduino/562-00.jpg"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CF8825-0719-41E7-87EF-F57B2C5353A7}"/>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9EB9745-02B7-4F7F-AE7F-B13A71839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43" y="4982066"/>
            <a:ext cx="2866275" cy="1875934"/>
          </a:xfrm>
          <a:prstGeom prst="rect">
            <a:avLst/>
          </a:prstGeom>
        </p:spPr>
      </p:pic>
      <p:sp>
        <p:nvSpPr>
          <p:cNvPr id="3" name="TextBox 2">
            <a:extLst>
              <a:ext uri="{FF2B5EF4-FFF2-40B4-BE49-F238E27FC236}">
                <a16:creationId xmlns:a16="http://schemas.microsoft.com/office/drawing/2014/main" id="{C077AF29-02E6-43B4-BE59-58E692F1F94F}"/>
              </a:ext>
            </a:extLst>
          </p:cNvPr>
          <p:cNvSpPr txBox="1"/>
          <p:nvPr/>
        </p:nvSpPr>
        <p:spPr>
          <a:xfrm>
            <a:off x="10500731" y="5920033"/>
            <a:ext cx="2405892" cy="913199"/>
          </a:xfrm>
          <a:prstGeom prst="rect">
            <a:avLst/>
          </a:prstGeom>
          <a:noFill/>
        </p:spPr>
        <p:txBody>
          <a:bodyPr wrap="square" rtlCol="0">
            <a:spAutoFit/>
          </a:bodyPr>
          <a:lstStyle/>
          <a:p>
            <a:r>
              <a:rPr lang="en-US" sz="2667" b="1" dirty="0">
                <a:solidFill>
                  <a:srgbClr val="009999"/>
                </a:solidFill>
              </a:rPr>
              <a:t>Present by Phyo Aung</a:t>
            </a:r>
          </a:p>
        </p:txBody>
      </p:sp>
      <p:sp>
        <p:nvSpPr>
          <p:cNvPr id="4" name="TextBox 3">
            <a:extLst>
              <a:ext uri="{FF2B5EF4-FFF2-40B4-BE49-F238E27FC236}">
                <a16:creationId xmlns:a16="http://schemas.microsoft.com/office/drawing/2014/main" id="{9C2C1954-9067-4D6A-9DB8-9FCE10E563B4}"/>
              </a:ext>
            </a:extLst>
          </p:cNvPr>
          <p:cNvSpPr txBox="1"/>
          <p:nvPr/>
        </p:nvSpPr>
        <p:spPr>
          <a:xfrm>
            <a:off x="8078770" y="2758258"/>
            <a:ext cx="3624907" cy="923330"/>
          </a:xfrm>
          <a:prstGeom prst="rect">
            <a:avLst/>
          </a:prstGeom>
          <a:noFill/>
        </p:spPr>
        <p:txBody>
          <a:bodyPr wrap="square" rtlCol="0">
            <a:spAutoFit/>
          </a:bodyPr>
          <a:lstStyle/>
          <a:p>
            <a:r>
              <a:rPr lang="en-US" sz="5400" b="1" dirty="0">
                <a:solidFill>
                  <a:srgbClr val="008080"/>
                </a:solidFill>
              </a:rPr>
              <a:t>UNO Board</a:t>
            </a:r>
          </a:p>
        </p:txBody>
      </p:sp>
    </p:spTree>
    <p:extLst>
      <p:ext uri="{BB962C8B-B14F-4D97-AF65-F5344CB8AC3E}">
        <p14:creationId xmlns:p14="http://schemas.microsoft.com/office/powerpoint/2010/main" val="1795662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4125DB-BFC1-4D68-85EB-898D7C76F3D0}"/>
              </a:ext>
            </a:extLst>
          </p:cNvPr>
          <p:cNvSpPr txBox="1"/>
          <p:nvPr/>
        </p:nvSpPr>
        <p:spPr>
          <a:xfrm>
            <a:off x="581320" y="982176"/>
            <a:ext cx="11029360" cy="4893647"/>
          </a:xfrm>
          <a:prstGeom prst="rect">
            <a:avLst/>
          </a:prstGeom>
          <a:noFill/>
        </p:spPr>
        <p:txBody>
          <a:bodyPr wrap="square">
            <a:spAutoFit/>
          </a:bodyPr>
          <a:lstStyle/>
          <a:p>
            <a:pPr algn="l">
              <a:buFont typeface="+mj-lt"/>
              <a:buAutoNum type="arabicPeriod"/>
            </a:pPr>
            <a:r>
              <a:rPr lang="en-US" sz="2400" b="1" i="0" dirty="0">
                <a:effectLst/>
                <a:latin typeface="Söhne"/>
              </a:rPr>
              <a:t>Uploading Code</a:t>
            </a:r>
            <a:r>
              <a:rPr lang="en-US" sz="2400" b="0" i="0" dirty="0">
                <a:effectLst/>
                <a:latin typeface="Söhne"/>
              </a:rPr>
              <a:t>: The USB connector allows you to upload code to the Arduino Uno board from your computer. By connecting the board to your computer via USB, you can use the </a:t>
            </a:r>
            <a:r>
              <a:rPr lang="en-US" sz="2400" b="1" i="0" dirty="0">
                <a:effectLst/>
                <a:latin typeface="Söhne"/>
              </a:rPr>
              <a:t>Arduino Integrated Development Environment (IDE) </a:t>
            </a:r>
            <a:r>
              <a:rPr lang="en-US" sz="2400" b="0" i="0" dirty="0">
                <a:effectLst/>
                <a:latin typeface="Söhne"/>
              </a:rPr>
              <a:t>to write and upload code to the board.</a:t>
            </a:r>
          </a:p>
          <a:p>
            <a:pPr algn="l">
              <a:buFont typeface="+mj-lt"/>
              <a:buAutoNum type="arabicPeriod"/>
            </a:pPr>
            <a:endParaRPr lang="en-US" sz="2400" b="0" i="0" dirty="0">
              <a:effectLst/>
              <a:latin typeface="Söhne"/>
            </a:endParaRPr>
          </a:p>
          <a:p>
            <a:pPr algn="l">
              <a:buFont typeface="+mj-lt"/>
              <a:buAutoNum type="arabicPeriod"/>
            </a:pPr>
            <a:r>
              <a:rPr lang="en-US" sz="2400" b="1" i="0" dirty="0">
                <a:effectLst/>
                <a:latin typeface="Söhne"/>
              </a:rPr>
              <a:t>Powering the Board</a:t>
            </a:r>
            <a:r>
              <a:rPr lang="en-US" sz="2400" b="0" i="0" dirty="0">
                <a:effectLst/>
                <a:latin typeface="Söhne"/>
              </a:rPr>
              <a:t>: When the Uno board is connected to a computer via USB, </a:t>
            </a:r>
            <a:r>
              <a:rPr lang="en-US" sz="2400" b="1" i="0" dirty="0">
                <a:effectLst/>
                <a:latin typeface="Söhne"/>
              </a:rPr>
              <a:t>it can be powered directly from the computer's USB port</a:t>
            </a:r>
            <a:r>
              <a:rPr lang="en-US" sz="2400" b="0" i="0" dirty="0">
                <a:effectLst/>
                <a:latin typeface="Söhne"/>
              </a:rPr>
              <a:t>. This is a convenient way to power the board when you're working with it on your desk or bench.</a:t>
            </a:r>
          </a:p>
          <a:p>
            <a:pPr algn="l">
              <a:buFont typeface="+mj-lt"/>
              <a:buAutoNum type="arabicPeriod"/>
            </a:pPr>
            <a:endParaRPr lang="en-US" sz="2400" b="0" i="0" dirty="0">
              <a:effectLst/>
              <a:latin typeface="Söhne"/>
            </a:endParaRPr>
          </a:p>
          <a:p>
            <a:pPr algn="l">
              <a:buFont typeface="+mj-lt"/>
              <a:buAutoNum type="arabicPeriod"/>
            </a:pPr>
            <a:r>
              <a:rPr lang="en-US" sz="2400" b="1" i="0" dirty="0">
                <a:effectLst/>
                <a:latin typeface="Söhne"/>
              </a:rPr>
              <a:t>Serial Communication</a:t>
            </a:r>
            <a:r>
              <a:rPr lang="en-US" sz="2400" b="0" i="0" dirty="0">
                <a:effectLst/>
                <a:latin typeface="Söhne"/>
              </a:rPr>
              <a:t>: The USB connector on the UNO board also provides a </a:t>
            </a:r>
            <a:r>
              <a:rPr lang="en-US" sz="2400" i="0" dirty="0">
                <a:effectLst/>
                <a:latin typeface="Söhne"/>
              </a:rPr>
              <a:t>serial communication interface between the board and your computer. </a:t>
            </a:r>
            <a:r>
              <a:rPr lang="en-US" sz="2400" b="0" i="0" dirty="0">
                <a:effectLst/>
                <a:latin typeface="Söhne"/>
              </a:rPr>
              <a:t>This allows you to </a:t>
            </a:r>
            <a:r>
              <a:rPr lang="en-US" sz="2400" b="1" i="0" dirty="0">
                <a:effectLst/>
                <a:latin typeface="Söhne"/>
              </a:rPr>
              <a:t>send and receive data </a:t>
            </a:r>
            <a:r>
              <a:rPr lang="en-US" sz="2400" b="0" i="0" dirty="0">
                <a:effectLst/>
                <a:latin typeface="Söhne"/>
              </a:rPr>
              <a:t>between the board and your computer, which can be useful in a wide range of applications.</a:t>
            </a:r>
          </a:p>
        </p:txBody>
      </p:sp>
      <p:sp>
        <p:nvSpPr>
          <p:cNvPr id="4" name="TextBox 3">
            <a:extLst>
              <a:ext uri="{FF2B5EF4-FFF2-40B4-BE49-F238E27FC236}">
                <a16:creationId xmlns:a16="http://schemas.microsoft.com/office/drawing/2014/main" id="{3C49DB01-85CD-48B3-A105-8B59EFFB03D2}"/>
              </a:ext>
            </a:extLst>
          </p:cNvPr>
          <p:cNvSpPr txBox="1"/>
          <p:nvPr/>
        </p:nvSpPr>
        <p:spPr>
          <a:xfrm>
            <a:off x="4516581" y="144703"/>
            <a:ext cx="3158837" cy="837473"/>
          </a:xfrm>
          <a:prstGeom prst="rect">
            <a:avLst/>
          </a:prstGeom>
          <a:noFill/>
        </p:spPr>
        <p:txBody>
          <a:bodyPr wrap="square">
            <a:spAutoFit/>
          </a:bodyPr>
          <a:lstStyle/>
          <a:p>
            <a:pPr algn="l">
              <a:lnSpc>
                <a:spcPct val="150000"/>
              </a:lnSpc>
            </a:pPr>
            <a:r>
              <a:rPr lang="en-US" sz="3600" b="1" i="0" dirty="0">
                <a:solidFill>
                  <a:srgbClr val="008080"/>
                </a:solidFill>
                <a:effectLst/>
                <a:latin typeface="Söhne"/>
              </a:rPr>
              <a:t>USB Connector</a:t>
            </a:r>
          </a:p>
        </p:txBody>
      </p:sp>
    </p:spTree>
    <p:extLst>
      <p:ext uri="{BB962C8B-B14F-4D97-AF65-F5344CB8AC3E}">
        <p14:creationId xmlns:p14="http://schemas.microsoft.com/office/powerpoint/2010/main" val="32714358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9428C-5B87-4295-A445-564B02C44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047" y="1771857"/>
            <a:ext cx="5561905" cy="3314286"/>
          </a:xfrm>
          <a:prstGeom prst="rect">
            <a:avLst/>
          </a:prstGeom>
        </p:spPr>
      </p:pic>
      <p:cxnSp>
        <p:nvCxnSpPr>
          <p:cNvPr id="7" name="Straight Arrow Connector 6">
            <a:extLst>
              <a:ext uri="{FF2B5EF4-FFF2-40B4-BE49-F238E27FC236}">
                <a16:creationId xmlns:a16="http://schemas.microsoft.com/office/drawing/2014/main" id="{0476F5B1-B0E1-491D-9029-C1684CC06766}"/>
              </a:ext>
            </a:extLst>
          </p:cNvPr>
          <p:cNvCxnSpPr/>
          <p:nvPr/>
        </p:nvCxnSpPr>
        <p:spPr>
          <a:xfrm flipV="1">
            <a:off x="2582944" y="2516957"/>
            <a:ext cx="1715679" cy="139516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48DA74B3-1155-4749-B84C-62D7DC3CA7D7}"/>
              </a:ext>
            </a:extLst>
          </p:cNvPr>
          <p:cNvSpPr/>
          <p:nvPr/>
        </p:nvSpPr>
        <p:spPr>
          <a:xfrm>
            <a:off x="4298622" y="1837844"/>
            <a:ext cx="848413" cy="8582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B2B4CD0-147D-4D13-A069-841473E9B8C6}"/>
              </a:ext>
            </a:extLst>
          </p:cNvPr>
          <p:cNvSpPr txBox="1"/>
          <p:nvPr/>
        </p:nvSpPr>
        <p:spPr>
          <a:xfrm>
            <a:off x="393569" y="437119"/>
            <a:ext cx="6094428" cy="769441"/>
          </a:xfrm>
          <a:prstGeom prst="rect">
            <a:avLst/>
          </a:prstGeom>
          <a:noFill/>
        </p:spPr>
        <p:txBody>
          <a:bodyPr wrap="square">
            <a:spAutoFit/>
          </a:bodyPr>
          <a:lstStyle/>
          <a:p>
            <a:pPr algn="l"/>
            <a:r>
              <a:rPr lang="en-US" sz="4400" b="1" i="0" dirty="0">
                <a:solidFill>
                  <a:srgbClr val="008080"/>
                </a:solidFill>
                <a:effectLst/>
                <a:latin typeface="Söhne"/>
              </a:rPr>
              <a:t>The Reset button</a:t>
            </a:r>
          </a:p>
        </p:txBody>
      </p:sp>
    </p:spTree>
    <p:extLst>
      <p:ext uri="{BB962C8B-B14F-4D97-AF65-F5344CB8AC3E}">
        <p14:creationId xmlns:p14="http://schemas.microsoft.com/office/powerpoint/2010/main" val="189106601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ECA309-FA69-4B7C-8FB3-43C650AC2F91}"/>
              </a:ext>
            </a:extLst>
          </p:cNvPr>
          <p:cNvSpPr txBox="1"/>
          <p:nvPr/>
        </p:nvSpPr>
        <p:spPr>
          <a:xfrm>
            <a:off x="818168" y="1320730"/>
            <a:ext cx="10555663" cy="4216539"/>
          </a:xfrm>
          <a:prstGeom prst="rect">
            <a:avLst/>
          </a:prstGeom>
          <a:noFill/>
        </p:spPr>
        <p:txBody>
          <a:bodyPr wrap="square">
            <a:spAutoFit/>
          </a:bodyPr>
          <a:lstStyle/>
          <a:p>
            <a:pPr algn="l"/>
            <a:r>
              <a:rPr lang="en-US" sz="2800" i="0" dirty="0">
                <a:effectLst/>
                <a:latin typeface="Söhne"/>
              </a:rPr>
              <a:t>	</a:t>
            </a:r>
            <a:r>
              <a:rPr lang="en-US" sz="2400" i="0" dirty="0">
                <a:effectLst/>
                <a:latin typeface="Söhne"/>
              </a:rPr>
              <a:t>The Reset button on the Arduino Uno board is a </a:t>
            </a:r>
            <a:r>
              <a:rPr lang="en-US" sz="2400" b="1" i="0" dirty="0">
                <a:effectLst/>
                <a:latin typeface="Söhne"/>
              </a:rPr>
              <a:t>physical button </a:t>
            </a:r>
            <a:r>
              <a:rPr lang="en-US" sz="2400" i="0" dirty="0">
                <a:effectLst/>
                <a:latin typeface="Söhne"/>
              </a:rPr>
              <a:t>that can be </a:t>
            </a:r>
            <a:r>
              <a:rPr lang="en-US" sz="2400" b="1" i="0" dirty="0">
                <a:effectLst/>
                <a:latin typeface="Söhne"/>
              </a:rPr>
              <a:t>used to reset the microcontroller </a:t>
            </a:r>
            <a:r>
              <a:rPr lang="en-US" sz="2400" i="0" dirty="0">
                <a:effectLst/>
                <a:latin typeface="Söhne"/>
              </a:rPr>
              <a:t>on the board. When the button is pressed, it causes the microcontroller </a:t>
            </a:r>
            <a:r>
              <a:rPr lang="en-US" sz="2400" b="1" i="0" dirty="0">
                <a:effectLst/>
                <a:latin typeface="Söhne"/>
              </a:rPr>
              <a:t>to restart and begin executing its program from the beginning.</a:t>
            </a:r>
          </a:p>
          <a:p>
            <a:pPr algn="l"/>
            <a:endParaRPr lang="en-US" sz="2400" i="0" dirty="0">
              <a:effectLst/>
              <a:latin typeface="Söhne"/>
            </a:endParaRPr>
          </a:p>
          <a:p>
            <a:pPr algn="l">
              <a:buFont typeface="+mj-lt"/>
              <a:buAutoNum type="arabicPeriod"/>
            </a:pPr>
            <a:r>
              <a:rPr lang="en-US" sz="2400" b="1" i="0" dirty="0">
                <a:effectLst/>
                <a:latin typeface="Söhne"/>
              </a:rPr>
              <a:t>Uploading New Code: </a:t>
            </a:r>
            <a:r>
              <a:rPr lang="en-US" sz="2400" i="0" dirty="0">
                <a:effectLst/>
                <a:latin typeface="Söhne"/>
              </a:rPr>
              <a:t>When you upload a new program to the Arduino Uno board, you can use the Reset button to trigger the reset, allowing the new program to be uploaded and executed.</a:t>
            </a:r>
          </a:p>
          <a:p>
            <a:pPr algn="l">
              <a:buFont typeface="+mj-lt"/>
              <a:buAutoNum type="arabicPeriod"/>
            </a:pPr>
            <a:endParaRPr lang="en-US" sz="2400" i="0" dirty="0">
              <a:effectLst/>
              <a:latin typeface="Söhne"/>
            </a:endParaRPr>
          </a:p>
          <a:p>
            <a:pPr algn="l">
              <a:buFont typeface="+mj-lt"/>
              <a:buAutoNum type="arabicPeriod"/>
            </a:pPr>
            <a:r>
              <a:rPr lang="en-US" sz="2400" b="1" i="0" dirty="0">
                <a:effectLst/>
                <a:latin typeface="Söhne"/>
              </a:rPr>
              <a:t>Restarting the Program: </a:t>
            </a:r>
            <a:r>
              <a:rPr lang="en-US" sz="2400" i="0" dirty="0">
                <a:effectLst/>
                <a:latin typeface="Söhne"/>
              </a:rPr>
              <a:t>If your program gets </a:t>
            </a:r>
            <a:r>
              <a:rPr lang="en-US" sz="2400" b="1" i="0" dirty="0">
                <a:effectLst/>
                <a:latin typeface="Söhne"/>
              </a:rPr>
              <a:t>stuck or stops running </a:t>
            </a:r>
            <a:r>
              <a:rPr lang="en-US" sz="2400" i="0" dirty="0">
                <a:effectLst/>
                <a:latin typeface="Söhne"/>
              </a:rPr>
              <a:t>for some reason, you can use the Reset button to restart the program from the beginning.</a:t>
            </a:r>
          </a:p>
        </p:txBody>
      </p:sp>
      <p:sp>
        <p:nvSpPr>
          <p:cNvPr id="4" name="TextBox 3">
            <a:extLst>
              <a:ext uri="{FF2B5EF4-FFF2-40B4-BE49-F238E27FC236}">
                <a16:creationId xmlns:a16="http://schemas.microsoft.com/office/drawing/2014/main" id="{1F1EE2DE-BFE7-4AE7-BAB6-A70574E6C684}"/>
              </a:ext>
            </a:extLst>
          </p:cNvPr>
          <p:cNvSpPr txBox="1"/>
          <p:nvPr/>
        </p:nvSpPr>
        <p:spPr>
          <a:xfrm>
            <a:off x="4396508" y="558862"/>
            <a:ext cx="3398981" cy="584775"/>
          </a:xfrm>
          <a:prstGeom prst="rect">
            <a:avLst/>
          </a:prstGeom>
          <a:noFill/>
        </p:spPr>
        <p:txBody>
          <a:bodyPr wrap="square">
            <a:spAutoFit/>
          </a:bodyPr>
          <a:lstStyle/>
          <a:p>
            <a:pPr algn="l"/>
            <a:r>
              <a:rPr lang="en-US" sz="3200" b="1" i="0" dirty="0">
                <a:solidFill>
                  <a:srgbClr val="008080"/>
                </a:solidFill>
                <a:effectLst/>
                <a:latin typeface="Söhne"/>
              </a:rPr>
              <a:t>The Reset button</a:t>
            </a:r>
          </a:p>
        </p:txBody>
      </p:sp>
    </p:spTree>
    <p:extLst>
      <p:ext uri="{BB962C8B-B14F-4D97-AF65-F5344CB8AC3E}">
        <p14:creationId xmlns:p14="http://schemas.microsoft.com/office/powerpoint/2010/main" val="253769151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0E7F8-4518-467E-A52E-FE695F30C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012" y="585640"/>
            <a:ext cx="6657975" cy="4800600"/>
          </a:xfrm>
          <a:prstGeom prst="rect">
            <a:avLst/>
          </a:prstGeom>
        </p:spPr>
      </p:pic>
      <p:sp>
        <p:nvSpPr>
          <p:cNvPr id="6" name="Rectangle 5">
            <a:extLst>
              <a:ext uri="{FF2B5EF4-FFF2-40B4-BE49-F238E27FC236}">
                <a16:creationId xmlns:a16="http://schemas.microsoft.com/office/drawing/2014/main" id="{47619ABA-64B1-4EEB-9AD4-E13D84124601}"/>
              </a:ext>
            </a:extLst>
          </p:cNvPr>
          <p:cNvSpPr/>
          <p:nvPr/>
        </p:nvSpPr>
        <p:spPr>
          <a:xfrm>
            <a:off x="6095999" y="4374037"/>
            <a:ext cx="370789" cy="10122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2D9EDC1C-6B6E-44D1-A923-359ED8CB942E}"/>
              </a:ext>
            </a:extLst>
          </p:cNvPr>
          <p:cNvCxnSpPr>
            <a:cxnSpLocks/>
          </p:cNvCxnSpPr>
          <p:nvPr/>
        </p:nvCxnSpPr>
        <p:spPr>
          <a:xfrm flipV="1">
            <a:off x="5445549" y="5399202"/>
            <a:ext cx="650450" cy="5090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4AA691-9C2C-42B9-83E0-6CDCFEFB83B9}"/>
              </a:ext>
            </a:extLst>
          </p:cNvPr>
          <p:cNvSpPr txBox="1"/>
          <p:nvPr/>
        </p:nvSpPr>
        <p:spPr>
          <a:xfrm>
            <a:off x="372360" y="296100"/>
            <a:ext cx="6094428" cy="830997"/>
          </a:xfrm>
          <a:prstGeom prst="rect">
            <a:avLst/>
          </a:prstGeom>
          <a:noFill/>
        </p:spPr>
        <p:txBody>
          <a:bodyPr wrap="square">
            <a:spAutoFit/>
          </a:bodyPr>
          <a:lstStyle/>
          <a:p>
            <a:pPr algn="l"/>
            <a:r>
              <a:rPr lang="en-US" sz="4800" b="1" i="0" dirty="0">
                <a:solidFill>
                  <a:srgbClr val="008080"/>
                </a:solidFill>
                <a:effectLst/>
                <a:latin typeface="Söhne"/>
              </a:rPr>
              <a:t>Reset Pin</a:t>
            </a:r>
          </a:p>
        </p:txBody>
      </p:sp>
    </p:spTree>
    <p:extLst>
      <p:ext uri="{BB962C8B-B14F-4D97-AF65-F5344CB8AC3E}">
        <p14:creationId xmlns:p14="http://schemas.microsoft.com/office/powerpoint/2010/main" val="343340731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32B141-143E-4740-820E-4BB6F9E50127}"/>
              </a:ext>
            </a:extLst>
          </p:cNvPr>
          <p:cNvSpPr txBox="1"/>
          <p:nvPr/>
        </p:nvSpPr>
        <p:spPr>
          <a:xfrm>
            <a:off x="653199" y="1166842"/>
            <a:ext cx="10885602" cy="4524315"/>
          </a:xfrm>
          <a:prstGeom prst="rect">
            <a:avLst/>
          </a:prstGeom>
          <a:noFill/>
        </p:spPr>
        <p:txBody>
          <a:bodyPr wrap="square">
            <a:spAutoFit/>
          </a:bodyPr>
          <a:lstStyle/>
          <a:p>
            <a:pPr algn="l"/>
            <a:r>
              <a:rPr lang="en-US" sz="2400" b="0" i="0" dirty="0">
                <a:effectLst/>
                <a:latin typeface="Söhne"/>
              </a:rPr>
              <a:t>	The reset pin on the Arduino Uno board is a physical pin that can be used </a:t>
            </a:r>
            <a:r>
              <a:rPr lang="en-US" sz="2400" b="1" i="0" dirty="0">
                <a:effectLst/>
                <a:latin typeface="Söhne"/>
              </a:rPr>
              <a:t>to reset the microcontroller</a:t>
            </a:r>
            <a:r>
              <a:rPr lang="en-US" sz="2400" b="0" i="0" dirty="0">
                <a:effectLst/>
                <a:latin typeface="Söhne"/>
              </a:rPr>
              <a:t> on the board. When </a:t>
            </a:r>
            <a:r>
              <a:rPr lang="en-US" sz="2400" i="0" dirty="0">
                <a:effectLst/>
                <a:latin typeface="Söhne"/>
              </a:rPr>
              <a:t>the reset pin is connected to ground</a:t>
            </a:r>
            <a:r>
              <a:rPr lang="en-US" sz="2400" b="0" i="0" dirty="0">
                <a:effectLst/>
                <a:latin typeface="Söhne"/>
              </a:rPr>
              <a:t>, </a:t>
            </a:r>
            <a:r>
              <a:rPr lang="en-US" sz="2400" b="1" i="0" dirty="0">
                <a:effectLst/>
                <a:latin typeface="Söhne"/>
              </a:rPr>
              <a:t>it causes the microcontroller to restart and begin executing its program from the beginning.</a:t>
            </a:r>
          </a:p>
          <a:p>
            <a:pPr algn="l"/>
            <a:endParaRPr lang="en-US" sz="2400" b="0" i="0" dirty="0">
              <a:effectLst/>
              <a:latin typeface="Söhne"/>
            </a:endParaRPr>
          </a:p>
          <a:p>
            <a:pPr algn="l">
              <a:buFont typeface="+mj-lt"/>
              <a:buAutoNum type="arabicPeriod"/>
            </a:pPr>
            <a:r>
              <a:rPr lang="en-US" sz="2400" b="1" i="0" dirty="0">
                <a:effectLst/>
                <a:latin typeface="Söhne"/>
              </a:rPr>
              <a:t>Uploading New Code: </a:t>
            </a:r>
            <a:r>
              <a:rPr lang="en-US" sz="2400" b="0" i="0" dirty="0">
                <a:effectLst/>
                <a:latin typeface="Söhne"/>
              </a:rPr>
              <a:t>When you upload a new program to the Arduino Uno board, the microcontroller needs to be reset in order to start running the new program. The reset pin can be used to trigger this reset, </a:t>
            </a:r>
            <a:r>
              <a:rPr lang="en-US" sz="2400" b="1" i="0" dirty="0">
                <a:effectLst/>
                <a:latin typeface="Söhne"/>
              </a:rPr>
              <a:t>allowing the new program to be uploaded and executed.</a:t>
            </a:r>
          </a:p>
          <a:p>
            <a:pPr algn="l">
              <a:buFont typeface="+mj-lt"/>
              <a:buAutoNum type="arabicPeriod"/>
            </a:pPr>
            <a:endParaRPr lang="en-US" sz="2400" b="0" i="0" dirty="0">
              <a:effectLst/>
              <a:latin typeface="Söhne"/>
            </a:endParaRPr>
          </a:p>
          <a:p>
            <a:pPr algn="l">
              <a:buFont typeface="+mj-lt"/>
              <a:buAutoNum type="arabicPeriod"/>
            </a:pPr>
            <a:r>
              <a:rPr lang="en-US" sz="2400" b="1" i="0" dirty="0">
                <a:effectLst/>
                <a:latin typeface="Söhne"/>
              </a:rPr>
              <a:t>Restarting the Program: </a:t>
            </a:r>
            <a:r>
              <a:rPr lang="en-US" sz="2400" b="0" i="0" dirty="0">
                <a:effectLst/>
                <a:latin typeface="Söhne"/>
              </a:rPr>
              <a:t>If your program gets stuck or stops running for some reason, you can use the reset pin to restart the program from the beginning.</a:t>
            </a:r>
          </a:p>
        </p:txBody>
      </p:sp>
      <p:sp>
        <p:nvSpPr>
          <p:cNvPr id="4" name="TextBox 3">
            <a:extLst>
              <a:ext uri="{FF2B5EF4-FFF2-40B4-BE49-F238E27FC236}">
                <a16:creationId xmlns:a16="http://schemas.microsoft.com/office/drawing/2014/main" id="{6B751F52-4014-4BB2-A1C6-D9DC72AC99C3}"/>
              </a:ext>
            </a:extLst>
          </p:cNvPr>
          <p:cNvSpPr txBox="1"/>
          <p:nvPr/>
        </p:nvSpPr>
        <p:spPr>
          <a:xfrm>
            <a:off x="5038436" y="438788"/>
            <a:ext cx="2115127" cy="646331"/>
          </a:xfrm>
          <a:prstGeom prst="rect">
            <a:avLst/>
          </a:prstGeom>
          <a:noFill/>
        </p:spPr>
        <p:txBody>
          <a:bodyPr wrap="square">
            <a:spAutoFit/>
          </a:bodyPr>
          <a:lstStyle/>
          <a:p>
            <a:pPr algn="l"/>
            <a:r>
              <a:rPr lang="en-US" sz="3600" b="1" i="0" dirty="0">
                <a:solidFill>
                  <a:srgbClr val="008080"/>
                </a:solidFill>
                <a:effectLst/>
                <a:latin typeface="Söhne"/>
              </a:rPr>
              <a:t>Reset Pin</a:t>
            </a:r>
          </a:p>
        </p:txBody>
      </p:sp>
    </p:spTree>
    <p:extLst>
      <p:ext uri="{BB962C8B-B14F-4D97-AF65-F5344CB8AC3E}">
        <p14:creationId xmlns:p14="http://schemas.microsoft.com/office/powerpoint/2010/main" val="114756921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8BC856-61BD-4ABE-B791-B6E1C16B4345}"/>
              </a:ext>
            </a:extLst>
          </p:cNvPr>
          <p:cNvSpPr txBox="1"/>
          <p:nvPr/>
        </p:nvSpPr>
        <p:spPr>
          <a:xfrm>
            <a:off x="360576" y="248966"/>
            <a:ext cx="6094428" cy="707886"/>
          </a:xfrm>
          <a:prstGeom prst="rect">
            <a:avLst/>
          </a:prstGeom>
          <a:noFill/>
        </p:spPr>
        <p:txBody>
          <a:bodyPr wrap="square">
            <a:spAutoFit/>
          </a:bodyPr>
          <a:lstStyle/>
          <a:p>
            <a:pPr algn="l"/>
            <a:r>
              <a:rPr lang="en-US" sz="4000" b="1" dirty="0">
                <a:solidFill>
                  <a:srgbClr val="008080"/>
                </a:solidFill>
                <a:latin typeface="Söhne"/>
              </a:rPr>
              <a:t>Power Pin and Ground Pin</a:t>
            </a:r>
            <a:endParaRPr lang="en-US" sz="4000" b="1" i="0" dirty="0">
              <a:solidFill>
                <a:srgbClr val="008080"/>
              </a:solidFill>
              <a:effectLst/>
              <a:latin typeface="Söhne"/>
            </a:endParaRPr>
          </a:p>
        </p:txBody>
      </p:sp>
      <p:pic>
        <p:nvPicPr>
          <p:cNvPr id="4" name="Picture 3">
            <a:extLst>
              <a:ext uri="{FF2B5EF4-FFF2-40B4-BE49-F238E27FC236}">
                <a16:creationId xmlns:a16="http://schemas.microsoft.com/office/drawing/2014/main" id="{0ED5AD01-48E6-4376-BD6A-804C9D266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915" y="1188955"/>
            <a:ext cx="6657975" cy="4800600"/>
          </a:xfrm>
          <a:prstGeom prst="rect">
            <a:avLst/>
          </a:prstGeom>
        </p:spPr>
      </p:pic>
      <p:cxnSp>
        <p:nvCxnSpPr>
          <p:cNvPr id="5" name="Straight Arrow Connector 4">
            <a:extLst>
              <a:ext uri="{FF2B5EF4-FFF2-40B4-BE49-F238E27FC236}">
                <a16:creationId xmlns:a16="http://schemas.microsoft.com/office/drawing/2014/main" id="{A9C48846-6396-4BDE-8AF9-A350846E7A6D}"/>
              </a:ext>
            </a:extLst>
          </p:cNvPr>
          <p:cNvCxnSpPr>
            <a:cxnSpLocks/>
          </p:cNvCxnSpPr>
          <p:nvPr/>
        </p:nvCxnSpPr>
        <p:spPr>
          <a:xfrm flipV="1">
            <a:off x="5200452" y="6002517"/>
            <a:ext cx="650450" cy="5090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B915CDE-FC50-417C-86F5-837C978C1483}"/>
              </a:ext>
            </a:extLst>
          </p:cNvPr>
          <p:cNvSpPr/>
          <p:nvPr/>
        </p:nvSpPr>
        <p:spPr>
          <a:xfrm rot="16200000">
            <a:off x="6217173" y="4844393"/>
            <a:ext cx="370789" cy="1919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FF843BA6-E0CC-44B3-91B8-7FFA47B25924}"/>
              </a:ext>
            </a:extLst>
          </p:cNvPr>
          <p:cNvCxnSpPr/>
          <p:nvPr/>
        </p:nvCxnSpPr>
        <p:spPr>
          <a:xfrm>
            <a:off x="6039440" y="5631727"/>
            <a:ext cx="0" cy="37079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021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73AA1-1DC3-4566-9B9D-F2CC66DB2203}"/>
              </a:ext>
            </a:extLst>
          </p:cNvPr>
          <p:cNvSpPr txBox="1"/>
          <p:nvPr/>
        </p:nvSpPr>
        <p:spPr>
          <a:xfrm>
            <a:off x="935610" y="705177"/>
            <a:ext cx="10621651" cy="5262979"/>
          </a:xfrm>
          <a:prstGeom prst="rect">
            <a:avLst/>
          </a:prstGeom>
          <a:noFill/>
        </p:spPr>
        <p:txBody>
          <a:bodyPr wrap="square">
            <a:spAutoFit/>
          </a:bodyPr>
          <a:lstStyle/>
          <a:p>
            <a:pPr algn="l"/>
            <a:r>
              <a:rPr lang="en-US" sz="3600" b="1" dirty="0">
                <a:solidFill>
                  <a:srgbClr val="008080"/>
                </a:solidFill>
                <a:latin typeface="Söhne"/>
              </a:rPr>
              <a:t>Power Pin and Ground Pin</a:t>
            </a:r>
          </a:p>
          <a:p>
            <a:pPr algn="l"/>
            <a:endParaRPr lang="en-US" sz="3600" b="1" i="0" dirty="0">
              <a:solidFill>
                <a:srgbClr val="008080"/>
              </a:solidFill>
              <a:effectLst/>
              <a:latin typeface="Söhne"/>
            </a:endParaRPr>
          </a:p>
          <a:p>
            <a:pPr marL="457200" indent="-457200" algn="l">
              <a:buFont typeface="Wingdings" panose="05000000000000000000" pitchFamily="2" charset="2"/>
              <a:buChar char="q"/>
            </a:pPr>
            <a:r>
              <a:rPr lang="en-US" sz="2400" b="1" i="0" dirty="0">
                <a:effectLst/>
                <a:latin typeface="Söhne"/>
              </a:rPr>
              <a:t>Vin: </a:t>
            </a:r>
            <a:r>
              <a:rPr lang="en-US" sz="2400" b="0" i="0" dirty="0">
                <a:effectLst/>
                <a:latin typeface="Söhne"/>
              </a:rPr>
              <a:t>This pin is used </a:t>
            </a:r>
            <a:r>
              <a:rPr lang="en-US" sz="2400" b="1" i="0" dirty="0">
                <a:effectLst/>
                <a:latin typeface="Söhne"/>
              </a:rPr>
              <a:t>to power the Arduino board </a:t>
            </a:r>
            <a:r>
              <a:rPr lang="en-US" sz="2400" b="0" i="0" dirty="0">
                <a:effectLst/>
                <a:latin typeface="Söhne"/>
              </a:rPr>
              <a:t>using an external power source such as a battery or a power supply. The voltage range for Vin pin is between </a:t>
            </a:r>
            <a:r>
              <a:rPr lang="en-US" sz="2400" b="1" i="0" dirty="0">
                <a:effectLst/>
                <a:latin typeface="Söhne"/>
              </a:rPr>
              <a:t>7V to 12V.</a:t>
            </a:r>
          </a:p>
          <a:p>
            <a:pPr marL="457200" indent="-457200" algn="l">
              <a:buFont typeface="Wingdings" panose="05000000000000000000" pitchFamily="2" charset="2"/>
              <a:buChar char="q"/>
            </a:pPr>
            <a:r>
              <a:rPr lang="en-US" sz="2400" b="1" i="0" dirty="0">
                <a:effectLst/>
                <a:latin typeface="Söhne"/>
              </a:rPr>
              <a:t>5V: </a:t>
            </a:r>
            <a:r>
              <a:rPr lang="en-US" sz="2400" b="0" i="0" dirty="0">
                <a:effectLst/>
                <a:latin typeface="Söhne"/>
              </a:rPr>
              <a:t>This pin provides a regulated </a:t>
            </a:r>
            <a:r>
              <a:rPr lang="en-US" sz="2400" b="1" i="0" dirty="0">
                <a:effectLst/>
                <a:latin typeface="Söhne"/>
              </a:rPr>
              <a:t>5V DC output from the Arduino board. </a:t>
            </a:r>
            <a:r>
              <a:rPr lang="en-US" sz="2400" b="0" i="0" dirty="0">
                <a:effectLst/>
                <a:latin typeface="Söhne"/>
              </a:rPr>
              <a:t>You can use this pin to power external sensors or modules that require a 5V power supply.</a:t>
            </a:r>
          </a:p>
          <a:p>
            <a:pPr marL="457200" indent="-457200" algn="l">
              <a:buFont typeface="Wingdings" panose="05000000000000000000" pitchFamily="2" charset="2"/>
              <a:buChar char="q"/>
            </a:pPr>
            <a:r>
              <a:rPr lang="en-US" sz="2400" b="1" i="0" dirty="0">
                <a:effectLst/>
                <a:latin typeface="Söhne"/>
              </a:rPr>
              <a:t> 3.3V: </a:t>
            </a:r>
            <a:r>
              <a:rPr lang="en-US" sz="2400" b="0" i="0" dirty="0">
                <a:effectLst/>
                <a:latin typeface="Söhne"/>
              </a:rPr>
              <a:t>This pin provides a regulated </a:t>
            </a:r>
            <a:r>
              <a:rPr lang="en-US" sz="2400" b="1" i="0" dirty="0">
                <a:effectLst/>
                <a:latin typeface="Söhne"/>
              </a:rPr>
              <a:t>3.3V DC output from the Arduino board. </a:t>
            </a:r>
            <a:r>
              <a:rPr lang="en-US" sz="2400" b="0" i="0" dirty="0">
                <a:effectLst/>
                <a:latin typeface="Söhne"/>
              </a:rPr>
              <a:t>You can use this pin to power external sensors or modules that require a 3.3V power supply.</a:t>
            </a:r>
          </a:p>
          <a:p>
            <a:pPr marL="457200" indent="-457200" algn="l">
              <a:buFont typeface="Wingdings" panose="05000000000000000000" pitchFamily="2" charset="2"/>
              <a:buChar char="q"/>
            </a:pPr>
            <a:r>
              <a:rPr lang="en-US" sz="2400" b="1" i="0" dirty="0">
                <a:effectLst/>
                <a:latin typeface="Söhne"/>
              </a:rPr>
              <a:t>GND: </a:t>
            </a:r>
            <a:r>
              <a:rPr lang="en-US" sz="2400" b="0" i="0" dirty="0">
                <a:effectLst/>
                <a:latin typeface="Söhne"/>
              </a:rPr>
              <a:t>These pins are connected to the </a:t>
            </a:r>
            <a:r>
              <a:rPr lang="en-US" sz="2400" b="1" i="0" dirty="0">
                <a:effectLst/>
                <a:latin typeface="Söhne"/>
              </a:rPr>
              <a:t>ground</a:t>
            </a:r>
            <a:r>
              <a:rPr lang="en-US" sz="2400" b="0" i="0" dirty="0">
                <a:effectLst/>
                <a:latin typeface="Söhne"/>
              </a:rPr>
              <a:t> and are used as the reference point for all the electrical circuits on the Arduino board.</a:t>
            </a:r>
          </a:p>
        </p:txBody>
      </p:sp>
    </p:spTree>
    <p:extLst>
      <p:ext uri="{BB962C8B-B14F-4D97-AF65-F5344CB8AC3E}">
        <p14:creationId xmlns:p14="http://schemas.microsoft.com/office/powerpoint/2010/main" val="13806386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3EFE14-2745-429E-96D5-A6404147E5D2}"/>
              </a:ext>
            </a:extLst>
          </p:cNvPr>
          <p:cNvSpPr txBox="1"/>
          <p:nvPr/>
        </p:nvSpPr>
        <p:spPr>
          <a:xfrm>
            <a:off x="565608" y="329938"/>
            <a:ext cx="7230359" cy="769441"/>
          </a:xfrm>
          <a:prstGeom prst="rect">
            <a:avLst/>
          </a:prstGeom>
          <a:noFill/>
        </p:spPr>
        <p:txBody>
          <a:bodyPr wrap="square" rtlCol="0">
            <a:spAutoFit/>
          </a:bodyPr>
          <a:lstStyle/>
          <a:p>
            <a:r>
              <a:rPr lang="en-US" sz="4400" b="1" dirty="0">
                <a:solidFill>
                  <a:srgbClr val="008080"/>
                </a:solidFill>
                <a:effectLst>
                  <a:outerShdw blurRad="38100" dist="38100" dir="2700000" algn="tl">
                    <a:srgbClr val="000000">
                      <a:alpha val="43137"/>
                    </a:srgbClr>
                  </a:outerShdw>
                </a:effectLst>
              </a:rPr>
              <a:t>Analog In Pin (0-5)</a:t>
            </a:r>
          </a:p>
        </p:txBody>
      </p:sp>
      <p:pic>
        <p:nvPicPr>
          <p:cNvPr id="3" name="Picture 2">
            <a:extLst>
              <a:ext uri="{FF2B5EF4-FFF2-40B4-BE49-F238E27FC236}">
                <a16:creationId xmlns:a16="http://schemas.microsoft.com/office/drawing/2014/main" id="{D8AD4266-559E-41AC-932A-6E0275458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086" y="1283223"/>
            <a:ext cx="6657975" cy="4800600"/>
          </a:xfrm>
          <a:prstGeom prst="rect">
            <a:avLst/>
          </a:prstGeom>
        </p:spPr>
      </p:pic>
      <p:cxnSp>
        <p:nvCxnSpPr>
          <p:cNvPr id="4" name="Straight Arrow Connector 3">
            <a:extLst>
              <a:ext uri="{FF2B5EF4-FFF2-40B4-BE49-F238E27FC236}">
                <a16:creationId xmlns:a16="http://schemas.microsoft.com/office/drawing/2014/main" id="{361228FB-4F9E-4200-9A37-2D91F60994BA}"/>
              </a:ext>
            </a:extLst>
          </p:cNvPr>
          <p:cNvCxnSpPr>
            <a:cxnSpLocks/>
          </p:cNvCxnSpPr>
          <p:nvPr/>
        </p:nvCxnSpPr>
        <p:spPr>
          <a:xfrm flipV="1">
            <a:off x="6784303" y="6083823"/>
            <a:ext cx="650450" cy="5090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15D203-F28D-4804-AD26-EEF3583FC1A2}"/>
              </a:ext>
            </a:extLst>
          </p:cNvPr>
          <p:cNvSpPr/>
          <p:nvPr/>
        </p:nvSpPr>
        <p:spPr>
          <a:xfrm rot="16200000">
            <a:off x="7883900" y="4876209"/>
            <a:ext cx="370789" cy="1919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913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F765C2-471F-4458-8B5F-90933B6A0CB1}"/>
              </a:ext>
            </a:extLst>
          </p:cNvPr>
          <p:cNvSpPr txBox="1"/>
          <p:nvPr/>
        </p:nvSpPr>
        <p:spPr>
          <a:xfrm>
            <a:off x="565608" y="329938"/>
            <a:ext cx="7230359" cy="769441"/>
          </a:xfrm>
          <a:prstGeom prst="rect">
            <a:avLst/>
          </a:prstGeom>
          <a:noFill/>
        </p:spPr>
        <p:txBody>
          <a:bodyPr wrap="square" rtlCol="0">
            <a:spAutoFit/>
          </a:bodyPr>
          <a:lstStyle/>
          <a:p>
            <a:r>
              <a:rPr lang="en-US" sz="4400" b="1" dirty="0">
                <a:solidFill>
                  <a:srgbClr val="008080"/>
                </a:solidFill>
                <a:effectLst>
                  <a:outerShdw blurRad="38100" dist="38100" dir="2700000" algn="tl">
                    <a:srgbClr val="000000">
                      <a:alpha val="43137"/>
                    </a:srgbClr>
                  </a:outerShdw>
                </a:effectLst>
              </a:rPr>
              <a:t>Analog In Pin (0-5)</a:t>
            </a:r>
          </a:p>
        </p:txBody>
      </p:sp>
      <p:sp>
        <p:nvSpPr>
          <p:cNvPr id="5" name="Rectangle 2">
            <a:extLst>
              <a:ext uri="{FF2B5EF4-FFF2-40B4-BE49-F238E27FC236}">
                <a16:creationId xmlns:a16="http://schemas.microsoft.com/office/drawing/2014/main" id="{7C04AF71-60B6-4F34-9762-1C8CD66851B7}"/>
              </a:ext>
            </a:extLst>
          </p:cNvPr>
          <p:cNvSpPr>
            <a:spLocks noChangeArrowheads="1"/>
          </p:cNvSpPr>
          <p:nvPr/>
        </p:nvSpPr>
        <p:spPr bwMode="auto">
          <a:xfrm>
            <a:off x="284375" y="1229006"/>
            <a:ext cx="11623250" cy="4955718"/>
          </a:xfrm>
          <a:prstGeom prst="rect">
            <a:avLst/>
          </a:prstGeom>
          <a:noFill/>
          <a:ln>
            <a:noFill/>
          </a:ln>
          <a:effec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Söhne"/>
              </a:rPr>
              <a:t>	In Arduino Uno board, the analog pins (labeled A0 to A5) can be used to read </a:t>
            </a:r>
            <a:r>
              <a:rPr kumimoji="0" lang="en-US" altLang="en-US" sz="2400" b="1" i="0" u="none" strike="noStrike" cap="none" normalizeH="0" baseline="0" dirty="0">
                <a:ln>
                  <a:noFill/>
                </a:ln>
                <a:effectLst/>
                <a:latin typeface="Söhne"/>
              </a:rPr>
              <a:t>analog signals</a:t>
            </a:r>
            <a:r>
              <a:rPr kumimoji="0" lang="en-US" altLang="en-US" sz="2400" b="0" i="0" u="none" strike="noStrike" cap="none" normalizeH="0" baseline="0" dirty="0">
                <a:ln>
                  <a:noFill/>
                </a:ln>
                <a:effectLst/>
                <a:latin typeface="Söhne"/>
              </a:rPr>
              <a:t>. These pins can read </a:t>
            </a:r>
            <a:r>
              <a:rPr kumimoji="0" lang="en-US" altLang="en-US" sz="2400" b="1" i="0" u="none" strike="noStrike" cap="none" normalizeH="0" baseline="0" dirty="0">
                <a:ln>
                  <a:noFill/>
                </a:ln>
                <a:effectLst/>
                <a:latin typeface="Söhne"/>
              </a:rPr>
              <a:t>voltage values </a:t>
            </a:r>
            <a:r>
              <a:rPr kumimoji="0" lang="en-US" altLang="en-US" sz="2400" b="0" i="0" u="none" strike="noStrike" cap="none" normalizeH="0" baseline="0" dirty="0">
                <a:ln>
                  <a:noFill/>
                </a:ln>
                <a:effectLst/>
                <a:latin typeface="Söhne"/>
              </a:rPr>
              <a:t>between 0 and 5 volts and convert them into a </a:t>
            </a:r>
            <a:r>
              <a:rPr kumimoji="0" lang="en-US" altLang="en-US" sz="2400" b="1" i="0" u="none" strike="noStrike" cap="none" normalizeH="0" baseline="0" dirty="0">
                <a:ln>
                  <a:noFill/>
                </a:ln>
                <a:effectLst/>
                <a:latin typeface="Söhne"/>
              </a:rPr>
              <a:t>digital value </a:t>
            </a:r>
            <a:r>
              <a:rPr kumimoji="0" lang="en-US" altLang="en-US" sz="2400" b="0" i="0" u="none" strike="noStrike" cap="none" normalizeH="0" baseline="0" dirty="0">
                <a:ln>
                  <a:noFill/>
                </a:ln>
                <a:effectLst/>
                <a:latin typeface="Söhne"/>
              </a:rPr>
              <a:t>using an </a:t>
            </a:r>
            <a:r>
              <a:rPr kumimoji="0" lang="en-US" altLang="en-US" sz="2400" b="1" i="0" u="none" strike="noStrike" cap="none" normalizeH="0" baseline="0" dirty="0">
                <a:ln>
                  <a:noFill/>
                </a:ln>
                <a:effectLst/>
                <a:latin typeface="Söhne"/>
              </a:rPr>
              <a:t>Analog-to-Digital Converter </a:t>
            </a:r>
            <a:r>
              <a:rPr kumimoji="0" lang="en-US" altLang="en-US" sz="2400" b="0" i="0" u="none" strike="noStrike" cap="none" normalizeH="0" baseline="0" dirty="0">
                <a:ln>
                  <a:noFill/>
                </a:ln>
                <a:effectLst/>
                <a:latin typeface="Söhne"/>
              </a:rPr>
              <a:t>(ADC).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effectLst/>
                <a:latin typeface="Söhne"/>
              </a:rPr>
              <a:t>Analog pins can be used in a variety of applications, including: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latin typeface="Söhne"/>
              </a:rPr>
              <a:t>Reading values from analog sensors </a:t>
            </a:r>
            <a:r>
              <a:rPr kumimoji="0" lang="en-US" altLang="en-US" sz="2400" b="0" i="0" u="none" strike="noStrike" cap="none" normalizeH="0" baseline="0" dirty="0">
                <a:ln>
                  <a:noFill/>
                </a:ln>
                <a:effectLst/>
                <a:latin typeface="Söhne"/>
              </a:rPr>
              <a:t>such as </a:t>
            </a:r>
            <a:r>
              <a:rPr kumimoji="0" lang="en-US" altLang="en-US" sz="2400" i="0" u="none" strike="noStrike" cap="none" normalizeH="0" baseline="0" dirty="0">
                <a:ln>
                  <a:noFill/>
                </a:ln>
                <a:effectLst/>
                <a:latin typeface="Söhne"/>
              </a:rPr>
              <a:t>temperature sensors, light sensors, </a:t>
            </a:r>
            <a:r>
              <a:rPr kumimoji="0" lang="en-US" altLang="en-US" sz="2400" i="0" u="none" strike="noStrike" cap="none" normalizeH="0" baseline="0" dirty="0">
                <a:ln>
                  <a:noFill/>
                </a:ln>
                <a:effectLst/>
                <a:latin typeface="Söhne"/>
                <a:hlinkClick r:id="rId2" action="ppaction://hlinkfile"/>
              </a:rPr>
              <a:t>potentiometers</a:t>
            </a:r>
            <a:r>
              <a:rPr kumimoji="0" lang="en-US" altLang="en-US" sz="2400" i="0" u="none" strike="noStrike" cap="none" normalizeH="0" baseline="0" dirty="0">
                <a:ln>
                  <a:noFill/>
                </a:ln>
                <a:effectLst/>
                <a:latin typeface="Söhne"/>
              </a:rPr>
              <a:t>, and other analog sensors.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latin typeface="Söhne"/>
              </a:rPr>
              <a:t>Measuring</a:t>
            </a:r>
            <a:r>
              <a:rPr kumimoji="0" lang="en-US" altLang="en-US" sz="2400" b="0" i="0" u="none" strike="noStrike" cap="none" normalizeH="0" baseline="0" dirty="0">
                <a:ln>
                  <a:noFill/>
                </a:ln>
                <a:effectLst/>
                <a:latin typeface="Söhne"/>
              </a:rPr>
              <a:t> the voltage of a battery or power supply.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latin typeface="Söhne"/>
              </a:rPr>
              <a:t>Controlling</a:t>
            </a:r>
            <a:r>
              <a:rPr kumimoji="0" lang="en-US" altLang="en-US" sz="2400" b="0" i="0" u="none" strike="noStrike" cap="none" normalizeH="0" baseline="0" dirty="0">
                <a:ln>
                  <a:noFill/>
                </a:ln>
                <a:effectLst/>
                <a:latin typeface="Söhne"/>
              </a:rPr>
              <a:t> the brightness of an LED using Pulse-Width Modulation (PWM).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latin typeface="Söhne"/>
              </a:rPr>
              <a:t>Creating custom waveforms </a:t>
            </a:r>
            <a:r>
              <a:rPr kumimoji="0" lang="en-US" altLang="en-US" sz="2400" b="0" i="0" u="none" strike="noStrike" cap="none" normalizeH="0" baseline="0" dirty="0">
                <a:ln>
                  <a:noFill/>
                </a:ln>
                <a:effectLst/>
                <a:latin typeface="Söhne"/>
              </a:rPr>
              <a:t>for audio or other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effectLst/>
                <a:latin typeface="Söhne"/>
              </a:rPr>
              <a:t>Interfacing</a:t>
            </a:r>
            <a:r>
              <a:rPr kumimoji="0" lang="en-US" altLang="en-US" sz="2400" b="0" i="0" u="none" strike="noStrike" cap="none" normalizeH="0" baseline="0" dirty="0">
                <a:ln>
                  <a:noFill/>
                </a:ln>
                <a:effectLst/>
                <a:latin typeface="Söhne"/>
              </a:rPr>
              <a:t> with other analog circuits or devices.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Söhne"/>
              </a:rPr>
              <a:t>*To use an analog pin in your Arduino sketch, you can use the </a:t>
            </a:r>
            <a:r>
              <a:rPr kumimoji="0" lang="en-US" altLang="en-US" sz="2400" b="1" i="0" u="none" strike="noStrike" cap="none" normalizeH="0" baseline="0" dirty="0">
                <a:ln>
                  <a:noFill/>
                </a:ln>
                <a:solidFill>
                  <a:srgbClr val="FF0000"/>
                </a:solidFill>
                <a:effectLst/>
                <a:latin typeface="Söhne Mono"/>
              </a:rPr>
              <a:t>analogRead()</a:t>
            </a:r>
            <a:r>
              <a:rPr kumimoji="0" lang="en-US" altLang="en-US" sz="1600" b="0" i="0" u="none" strike="noStrike" cap="none" normalizeH="0" baseline="0" dirty="0">
                <a:ln>
                  <a:noFill/>
                </a:ln>
                <a:solidFill>
                  <a:srgbClr val="FF0000"/>
                </a:solidFill>
                <a:effectLst/>
                <a:latin typeface="Söhne"/>
              </a:rPr>
              <a:t> </a:t>
            </a:r>
            <a:r>
              <a:rPr kumimoji="0" lang="en-US" altLang="en-US" sz="2800" b="0" i="0" u="none" strike="noStrike" cap="none" normalizeH="0" baseline="0" dirty="0">
                <a:ln>
                  <a:noFill/>
                </a:ln>
                <a:solidFill>
                  <a:srgbClr val="FF0000"/>
                </a:solidFill>
                <a:effectLst/>
                <a:latin typeface="Söhne"/>
              </a:rPr>
              <a:t>function.</a:t>
            </a:r>
            <a:endParaRPr kumimoji="0" lang="en-US" altLang="en-US" sz="3600" b="0" i="0" u="none" strike="noStrike" cap="none" normalizeH="0" baseline="0" dirty="0">
              <a:ln>
                <a:noFill/>
              </a:ln>
              <a:solidFill>
                <a:srgbClr val="FF0000"/>
              </a:solidFill>
              <a:effectLst/>
            </a:endParaRPr>
          </a:p>
        </p:txBody>
      </p:sp>
    </p:spTree>
    <p:extLst>
      <p:ext uri="{BB962C8B-B14F-4D97-AF65-F5344CB8AC3E}">
        <p14:creationId xmlns:p14="http://schemas.microsoft.com/office/powerpoint/2010/main" val="141515254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3EFE14-2745-429E-96D5-A6404147E5D2}"/>
              </a:ext>
            </a:extLst>
          </p:cNvPr>
          <p:cNvSpPr txBox="1"/>
          <p:nvPr/>
        </p:nvSpPr>
        <p:spPr>
          <a:xfrm>
            <a:off x="565608" y="329938"/>
            <a:ext cx="7230359" cy="769441"/>
          </a:xfrm>
          <a:prstGeom prst="rect">
            <a:avLst/>
          </a:prstGeom>
          <a:noFill/>
        </p:spPr>
        <p:txBody>
          <a:bodyPr wrap="square" rtlCol="0">
            <a:spAutoFit/>
          </a:bodyPr>
          <a:lstStyle/>
          <a:p>
            <a:pPr algn="l"/>
            <a:r>
              <a:rPr lang="en-US" sz="4400" b="1" i="0" dirty="0">
                <a:solidFill>
                  <a:srgbClr val="008080"/>
                </a:solidFill>
                <a:effectLst>
                  <a:outerShdw blurRad="38100" dist="38100" dir="2700000" algn="tl">
                    <a:srgbClr val="000000">
                      <a:alpha val="43137"/>
                    </a:srgbClr>
                  </a:outerShdw>
                </a:effectLst>
                <a:latin typeface="Söhne"/>
              </a:rPr>
              <a:t>Digital I/O Pins(2-13)</a:t>
            </a:r>
          </a:p>
        </p:txBody>
      </p:sp>
      <p:pic>
        <p:nvPicPr>
          <p:cNvPr id="4" name="Picture 3">
            <a:extLst>
              <a:ext uri="{FF2B5EF4-FFF2-40B4-BE49-F238E27FC236}">
                <a16:creationId xmlns:a16="http://schemas.microsoft.com/office/drawing/2014/main" id="{BC94F5B6-87D9-4335-A9FE-CC21C209E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942" y="1807028"/>
            <a:ext cx="7197289" cy="5236028"/>
          </a:xfrm>
          <a:prstGeom prst="rect">
            <a:avLst/>
          </a:prstGeom>
        </p:spPr>
      </p:pic>
      <p:sp>
        <p:nvSpPr>
          <p:cNvPr id="5" name="Rectangle 4">
            <a:extLst>
              <a:ext uri="{FF2B5EF4-FFF2-40B4-BE49-F238E27FC236}">
                <a16:creationId xmlns:a16="http://schemas.microsoft.com/office/drawing/2014/main" id="{B87F06F7-0568-4C3D-9AFA-E175CBB3B925}"/>
              </a:ext>
            </a:extLst>
          </p:cNvPr>
          <p:cNvSpPr/>
          <p:nvPr/>
        </p:nvSpPr>
        <p:spPr>
          <a:xfrm>
            <a:off x="6357257" y="1992086"/>
            <a:ext cx="2939143" cy="10014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803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17A4753-21ED-4626-8B19-EAC25C41DC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2324629" y="2324627"/>
            <a:ext cx="6835409" cy="2186152"/>
          </a:xfrm>
          <a:prstGeom prst="rect">
            <a:avLst/>
          </a:prstGeom>
        </p:spPr>
      </p:pic>
      <p:pic>
        <p:nvPicPr>
          <p:cNvPr id="4" name="Graphic 3">
            <a:extLst>
              <a:ext uri="{FF2B5EF4-FFF2-40B4-BE49-F238E27FC236}">
                <a16:creationId xmlns:a16="http://schemas.microsoft.com/office/drawing/2014/main" id="{6D390E45-1CD0-4205-99A7-D9F8E7C82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7681220" y="2324627"/>
            <a:ext cx="6835409" cy="2186152"/>
          </a:xfrm>
          <a:prstGeom prst="rect">
            <a:avLst/>
          </a:prstGeom>
        </p:spPr>
      </p:pic>
      <p:sp>
        <p:nvSpPr>
          <p:cNvPr id="8" name="Rectangle 7">
            <a:extLst>
              <a:ext uri="{FF2B5EF4-FFF2-40B4-BE49-F238E27FC236}">
                <a16:creationId xmlns:a16="http://schemas.microsoft.com/office/drawing/2014/main" id="{47733AED-4824-4358-8A9C-AEF01F059F94}"/>
              </a:ext>
            </a:extLst>
          </p:cNvPr>
          <p:cNvSpPr/>
          <p:nvPr/>
        </p:nvSpPr>
        <p:spPr>
          <a:xfrm rot="5400000">
            <a:off x="1572608" y="1671147"/>
            <a:ext cx="1597573" cy="63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21B1F5-0B6E-44A2-B830-10C9A0B52C7D}"/>
              </a:ext>
            </a:extLst>
          </p:cNvPr>
          <p:cNvSpPr/>
          <p:nvPr/>
        </p:nvSpPr>
        <p:spPr>
          <a:xfrm rot="5400000">
            <a:off x="1795296" y="767254"/>
            <a:ext cx="1597573" cy="63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8D112A4-1819-4AB1-ABF7-39FA40215252}"/>
              </a:ext>
            </a:extLst>
          </p:cNvPr>
          <p:cNvSpPr txBox="1"/>
          <p:nvPr/>
        </p:nvSpPr>
        <p:spPr>
          <a:xfrm>
            <a:off x="2816770" y="1027114"/>
            <a:ext cx="2186153" cy="584775"/>
          </a:xfrm>
          <a:prstGeom prst="rect">
            <a:avLst/>
          </a:prstGeom>
          <a:noFill/>
        </p:spPr>
        <p:txBody>
          <a:bodyPr wrap="square" rtlCol="0">
            <a:spAutoFit/>
          </a:bodyPr>
          <a:lstStyle/>
          <a:p>
            <a:r>
              <a:rPr lang="en-US" sz="3200" b="1" dirty="0">
                <a:solidFill>
                  <a:srgbClr val="FF0000"/>
                </a:solidFill>
              </a:rPr>
              <a:t>Line</a:t>
            </a:r>
          </a:p>
        </p:txBody>
      </p:sp>
      <p:sp>
        <p:nvSpPr>
          <p:cNvPr id="11" name="TextBox 10">
            <a:extLst>
              <a:ext uri="{FF2B5EF4-FFF2-40B4-BE49-F238E27FC236}">
                <a16:creationId xmlns:a16="http://schemas.microsoft.com/office/drawing/2014/main" id="{70D346E8-A97C-45B6-8DC3-59CA241A130D}"/>
              </a:ext>
            </a:extLst>
          </p:cNvPr>
          <p:cNvSpPr txBox="1"/>
          <p:nvPr/>
        </p:nvSpPr>
        <p:spPr>
          <a:xfrm>
            <a:off x="2556637" y="1916690"/>
            <a:ext cx="2186153" cy="584775"/>
          </a:xfrm>
          <a:prstGeom prst="rect">
            <a:avLst/>
          </a:prstGeom>
          <a:noFill/>
        </p:spPr>
        <p:txBody>
          <a:bodyPr wrap="square" rtlCol="0">
            <a:spAutoFit/>
          </a:bodyPr>
          <a:lstStyle/>
          <a:p>
            <a:r>
              <a:rPr lang="en-US" sz="3200" b="1" dirty="0">
                <a:solidFill>
                  <a:srgbClr val="0070C0"/>
                </a:solidFill>
              </a:rPr>
              <a:t>Ground</a:t>
            </a:r>
          </a:p>
        </p:txBody>
      </p:sp>
      <p:sp>
        <p:nvSpPr>
          <p:cNvPr id="13" name="Right Brace 12">
            <a:extLst>
              <a:ext uri="{FF2B5EF4-FFF2-40B4-BE49-F238E27FC236}">
                <a16:creationId xmlns:a16="http://schemas.microsoft.com/office/drawing/2014/main" id="{3DE31812-0B4A-42C7-B670-C6EEE0A905AB}"/>
              </a:ext>
            </a:extLst>
          </p:cNvPr>
          <p:cNvSpPr/>
          <p:nvPr/>
        </p:nvSpPr>
        <p:spPr>
          <a:xfrm>
            <a:off x="4166041" y="1186221"/>
            <a:ext cx="576749" cy="1156138"/>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B7BE7397-50CE-47C5-B6EB-23AF874D95BB}"/>
              </a:ext>
            </a:extLst>
          </p:cNvPr>
          <p:cNvSpPr txBox="1"/>
          <p:nvPr/>
        </p:nvSpPr>
        <p:spPr>
          <a:xfrm>
            <a:off x="4742790" y="1520379"/>
            <a:ext cx="2186153" cy="584775"/>
          </a:xfrm>
          <a:prstGeom prst="rect">
            <a:avLst/>
          </a:prstGeom>
          <a:noFill/>
        </p:spPr>
        <p:txBody>
          <a:bodyPr wrap="square" rtlCol="0">
            <a:spAutoFit/>
          </a:bodyPr>
          <a:lstStyle/>
          <a:p>
            <a:r>
              <a:rPr lang="en-US" sz="3200" b="1" dirty="0"/>
              <a:t>Vertical</a:t>
            </a:r>
          </a:p>
        </p:txBody>
      </p:sp>
      <p:sp>
        <p:nvSpPr>
          <p:cNvPr id="15" name="Rectangle 14">
            <a:extLst>
              <a:ext uri="{FF2B5EF4-FFF2-40B4-BE49-F238E27FC236}">
                <a16:creationId xmlns:a16="http://schemas.microsoft.com/office/drawing/2014/main" id="{9D089944-82C3-4ADC-8EAE-D1451998BED4}"/>
              </a:ext>
            </a:extLst>
          </p:cNvPr>
          <p:cNvSpPr/>
          <p:nvPr/>
        </p:nvSpPr>
        <p:spPr>
          <a:xfrm>
            <a:off x="1177159" y="3347597"/>
            <a:ext cx="588579" cy="11561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DB4B8D14-5435-4B75-8677-8B34363C3B32}"/>
              </a:ext>
            </a:extLst>
          </p:cNvPr>
          <p:cNvCxnSpPr>
            <a:cxnSpLocks/>
            <a:endCxn id="15" idx="3"/>
          </p:cNvCxnSpPr>
          <p:nvPr/>
        </p:nvCxnSpPr>
        <p:spPr>
          <a:xfrm flipH="1" flipV="1">
            <a:off x="1765739" y="3405404"/>
            <a:ext cx="1347121" cy="1077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E268E90-1395-4AAB-AE4E-3E15B9F49FB7}"/>
              </a:ext>
            </a:extLst>
          </p:cNvPr>
          <p:cNvSpPr txBox="1"/>
          <p:nvPr/>
        </p:nvSpPr>
        <p:spPr>
          <a:xfrm>
            <a:off x="3112860" y="4190274"/>
            <a:ext cx="2015321" cy="584775"/>
          </a:xfrm>
          <a:prstGeom prst="rect">
            <a:avLst/>
          </a:prstGeom>
          <a:noFill/>
        </p:spPr>
        <p:txBody>
          <a:bodyPr wrap="square" rtlCol="0">
            <a:spAutoFit/>
          </a:bodyPr>
          <a:lstStyle/>
          <a:p>
            <a:r>
              <a:rPr lang="en-US" sz="3200" b="1" dirty="0"/>
              <a:t>Horizontal</a:t>
            </a:r>
          </a:p>
        </p:txBody>
      </p:sp>
      <p:sp>
        <p:nvSpPr>
          <p:cNvPr id="2" name="Rectangle 1">
            <a:extLst>
              <a:ext uri="{FF2B5EF4-FFF2-40B4-BE49-F238E27FC236}">
                <a16:creationId xmlns:a16="http://schemas.microsoft.com/office/drawing/2014/main" id="{59A95458-23F0-4FDF-AFF7-069D847A1BC9}"/>
              </a:ext>
            </a:extLst>
          </p:cNvPr>
          <p:cNvSpPr/>
          <p:nvPr/>
        </p:nvSpPr>
        <p:spPr>
          <a:xfrm>
            <a:off x="10005848" y="327581"/>
            <a:ext cx="260133" cy="62028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9A511404-7CDF-44C9-BB50-02EFAFC2E577}"/>
              </a:ext>
            </a:extLst>
          </p:cNvPr>
          <p:cNvCxnSpPr/>
          <p:nvPr/>
        </p:nvCxnSpPr>
        <p:spPr>
          <a:xfrm>
            <a:off x="6429080" y="1812766"/>
            <a:ext cx="35767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873745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1EF366-E303-4450-939A-029A3C90018F}"/>
              </a:ext>
            </a:extLst>
          </p:cNvPr>
          <p:cNvSpPr txBox="1"/>
          <p:nvPr/>
        </p:nvSpPr>
        <p:spPr>
          <a:xfrm>
            <a:off x="320510" y="254524"/>
            <a:ext cx="11660957" cy="6001643"/>
          </a:xfrm>
          <a:prstGeom prst="rect">
            <a:avLst/>
          </a:prstGeom>
          <a:noFill/>
        </p:spPr>
        <p:txBody>
          <a:bodyPr wrap="square">
            <a:spAutoFit/>
          </a:bodyPr>
          <a:lstStyle/>
          <a:p>
            <a:pPr algn="l"/>
            <a:r>
              <a:rPr lang="en-US" sz="3600" b="1" i="0" dirty="0">
                <a:effectLst>
                  <a:outerShdw blurRad="38100" dist="38100" dir="2700000" algn="tl">
                    <a:srgbClr val="000000">
                      <a:alpha val="43137"/>
                    </a:srgbClr>
                  </a:outerShdw>
                </a:effectLst>
                <a:latin typeface="Söhne"/>
              </a:rPr>
              <a:t>Digital I/O Pins(2-13)</a:t>
            </a:r>
          </a:p>
          <a:p>
            <a:pPr algn="l"/>
            <a:endParaRPr lang="en-US" sz="3600" b="1" i="0" dirty="0">
              <a:effectLst>
                <a:outerShdw blurRad="38100" dist="38100" dir="2700000" algn="tl">
                  <a:srgbClr val="000000">
                    <a:alpha val="43137"/>
                  </a:srgbClr>
                </a:outerShdw>
              </a:effectLst>
              <a:latin typeface="Söhne"/>
            </a:endParaRPr>
          </a:p>
          <a:p>
            <a:pPr algn="l"/>
            <a:r>
              <a:rPr lang="en-US" sz="2400" b="0" i="0" dirty="0">
                <a:effectLst/>
                <a:latin typeface="Söhne"/>
              </a:rPr>
              <a:t>In Arduino Uno board, digital I/O pins can be used for </a:t>
            </a:r>
            <a:r>
              <a:rPr lang="en-US" sz="2400" b="1" i="0" dirty="0">
                <a:effectLst/>
                <a:latin typeface="Söhne"/>
              </a:rPr>
              <a:t>both input and output </a:t>
            </a:r>
            <a:r>
              <a:rPr lang="en-US" sz="2400" b="0" i="0" dirty="0">
                <a:effectLst/>
                <a:latin typeface="Söhne"/>
              </a:rPr>
              <a:t>operations. </a:t>
            </a:r>
            <a:r>
              <a:rPr lang="en-US" sz="2400" b="1" i="0" dirty="0">
                <a:effectLst/>
                <a:latin typeface="Söhne"/>
              </a:rPr>
              <a:t>These pins can be configured as either inputs or outputs </a:t>
            </a:r>
            <a:r>
              <a:rPr lang="en-US" sz="2400" b="0" i="0" dirty="0">
                <a:effectLst/>
                <a:latin typeface="Söhne"/>
              </a:rPr>
              <a:t>using the </a:t>
            </a:r>
            <a:r>
              <a:rPr lang="en-US" sz="2400" b="1" i="0" dirty="0">
                <a:solidFill>
                  <a:srgbClr val="FF0000"/>
                </a:solidFill>
                <a:effectLst/>
                <a:latin typeface="Söhne"/>
              </a:rPr>
              <a:t>pinMode()</a:t>
            </a:r>
            <a:r>
              <a:rPr lang="en-US" sz="2400" b="0" i="0" dirty="0">
                <a:solidFill>
                  <a:srgbClr val="FF0000"/>
                </a:solidFill>
                <a:effectLst/>
                <a:latin typeface="Söhne"/>
              </a:rPr>
              <a:t> </a:t>
            </a:r>
            <a:r>
              <a:rPr lang="en-US" sz="2400" b="0" i="0" dirty="0">
                <a:effectLst/>
                <a:latin typeface="Söhne"/>
              </a:rPr>
              <a:t>function in your Arduino sketch.</a:t>
            </a:r>
          </a:p>
          <a:p>
            <a:pPr algn="l"/>
            <a:endParaRPr lang="en-US" sz="2400" b="0" i="0" dirty="0">
              <a:effectLst/>
              <a:latin typeface="Söhne"/>
            </a:endParaRPr>
          </a:p>
          <a:p>
            <a:pPr algn="l"/>
            <a:r>
              <a:rPr lang="en-US" sz="2400" b="1" i="0" dirty="0">
                <a:effectLst/>
                <a:latin typeface="Söhne"/>
              </a:rPr>
              <a:t>Digital I/O pins can be used in a variety of applications, including:</a:t>
            </a:r>
          </a:p>
          <a:p>
            <a:pPr algn="l">
              <a:buFont typeface="Arial" panose="020B0604020202020204" pitchFamily="34" charset="0"/>
              <a:buChar char="•"/>
            </a:pPr>
            <a:r>
              <a:rPr lang="en-US" sz="2400" b="1" i="0" dirty="0">
                <a:effectLst/>
                <a:latin typeface="Söhne"/>
              </a:rPr>
              <a:t>Controlling</a:t>
            </a:r>
            <a:r>
              <a:rPr lang="en-US" sz="2400" b="0" i="0" dirty="0">
                <a:effectLst/>
                <a:latin typeface="Söhne"/>
              </a:rPr>
              <a:t> the state of an LED or other digital output device.</a:t>
            </a:r>
          </a:p>
          <a:p>
            <a:pPr algn="l">
              <a:buFont typeface="Arial" panose="020B0604020202020204" pitchFamily="34" charset="0"/>
              <a:buChar char="•"/>
            </a:pPr>
            <a:r>
              <a:rPr lang="en-US" sz="2400" b="1" i="0" dirty="0">
                <a:effectLst/>
                <a:latin typeface="Söhne"/>
              </a:rPr>
              <a:t>Reading</a:t>
            </a:r>
            <a:r>
              <a:rPr lang="en-US" sz="2400" b="0" i="0" dirty="0">
                <a:effectLst/>
                <a:latin typeface="Söhne"/>
              </a:rPr>
              <a:t> the state of a switch or other digital input device.</a:t>
            </a:r>
          </a:p>
          <a:p>
            <a:pPr algn="l">
              <a:buFont typeface="Arial" panose="020B0604020202020204" pitchFamily="34" charset="0"/>
              <a:buChar char="•"/>
            </a:pPr>
            <a:r>
              <a:rPr lang="en-US" sz="2400" b="1" i="0" dirty="0">
                <a:effectLst/>
                <a:latin typeface="Söhne"/>
              </a:rPr>
              <a:t>Driving</a:t>
            </a:r>
            <a:r>
              <a:rPr lang="en-US" sz="2400" b="0" i="0" dirty="0">
                <a:effectLst/>
                <a:latin typeface="Söhne"/>
              </a:rPr>
              <a:t> motors or other actuators using a digital signal.</a:t>
            </a:r>
          </a:p>
          <a:p>
            <a:pPr algn="l">
              <a:buFont typeface="Arial" panose="020B0604020202020204" pitchFamily="34" charset="0"/>
              <a:buChar char="•"/>
            </a:pPr>
            <a:r>
              <a:rPr lang="en-US" sz="2400" b="1" i="0" dirty="0">
                <a:effectLst/>
                <a:latin typeface="Söhne"/>
              </a:rPr>
              <a:t>Communicating</a:t>
            </a:r>
            <a:r>
              <a:rPr lang="en-US" sz="2400" b="0" i="0" dirty="0">
                <a:effectLst/>
                <a:latin typeface="Söhne"/>
              </a:rPr>
              <a:t> with other digital circuits or devices using protocols such as SPI, </a:t>
            </a:r>
            <a:r>
              <a:rPr lang="en-US" sz="2400" b="0" i="0" dirty="0">
                <a:effectLst/>
                <a:latin typeface="Times New Roman" panose="02020603050405020304" pitchFamily="18" charset="0"/>
                <a:cs typeface="Times New Roman" panose="02020603050405020304" pitchFamily="18" charset="0"/>
              </a:rPr>
              <a:t>I2C</a:t>
            </a:r>
            <a:r>
              <a:rPr lang="en-US" sz="2400" b="0" i="0" dirty="0">
                <a:effectLst/>
                <a:latin typeface="Söhne"/>
              </a:rPr>
              <a:t>, or UART.</a:t>
            </a:r>
          </a:p>
          <a:p>
            <a:pPr algn="l"/>
            <a:r>
              <a:rPr lang="en-US" sz="2400" b="0" i="0" dirty="0">
                <a:effectLst/>
                <a:latin typeface="Söhne"/>
              </a:rPr>
              <a:t>	To use a digital pin in your Arduino sketch, you can use the </a:t>
            </a:r>
            <a:r>
              <a:rPr lang="en-US" sz="2400" b="1" i="0" dirty="0">
                <a:solidFill>
                  <a:srgbClr val="FF0000"/>
                </a:solidFill>
                <a:effectLst/>
                <a:latin typeface="Söhne"/>
              </a:rPr>
              <a:t>digitalWrite() </a:t>
            </a:r>
            <a:r>
              <a:rPr lang="en-US" sz="2400" b="0" i="0" dirty="0">
                <a:effectLst/>
                <a:latin typeface="Söhne"/>
              </a:rPr>
              <a:t>and </a:t>
            </a:r>
            <a:r>
              <a:rPr lang="en-US" sz="2400" b="1" i="0" dirty="0">
                <a:solidFill>
                  <a:srgbClr val="FF0000"/>
                </a:solidFill>
                <a:effectLst/>
                <a:latin typeface="Söhne"/>
              </a:rPr>
              <a:t>digitalRead() </a:t>
            </a:r>
            <a:r>
              <a:rPr lang="en-US" sz="2400" b="0" i="0" dirty="0">
                <a:effectLst/>
                <a:latin typeface="Söhne"/>
              </a:rPr>
              <a:t>functions. The </a:t>
            </a:r>
            <a:r>
              <a:rPr lang="en-US" sz="2400" b="1" i="0" dirty="0">
                <a:solidFill>
                  <a:srgbClr val="FF0000"/>
                </a:solidFill>
                <a:effectLst/>
                <a:latin typeface="Söhne"/>
              </a:rPr>
              <a:t>digitalWrite() function </a:t>
            </a:r>
            <a:r>
              <a:rPr lang="en-US" sz="2400" b="0" i="0" dirty="0">
                <a:effectLst/>
                <a:latin typeface="Söhne"/>
              </a:rPr>
              <a:t>is used </a:t>
            </a:r>
            <a:r>
              <a:rPr lang="en-US" sz="2400" b="1" i="0" dirty="0">
                <a:effectLst/>
                <a:highlight>
                  <a:srgbClr val="FFFF00"/>
                </a:highlight>
                <a:latin typeface="Söhne"/>
              </a:rPr>
              <a:t>to set </a:t>
            </a:r>
            <a:r>
              <a:rPr lang="en-US" sz="2400" b="1" i="0" dirty="0">
                <a:effectLst/>
                <a:latin typeface="Söhne"/>
              </a:rPr>
              <a:t>the state of a digital output pin</a:t>
            </a:r>
            <a:r>
              <a:rPr lang="en-US" sz="2400" b="0" i="0" dirty="0">
                <a:effectLst/>
                <a:latin typeface="Söhne"/>
              </a:rPr>
              <a:t>, while the </a:t>
            </a:r>
            <a:r>
              <a:rPr lang="en-US" sz="2400" b="1" i="0" dirty="0">
                <a:solidFill>
                  <a:srgbClr val="FF0000"/>
                </a:solidFill>
                <a:effectLst/>
                <a:latin typeface="Söhne"/>
              </a:rPr>
              <a:t>digitalRead() function </a:t>
            </a:r>
            <a:r>
              <a:rPr lang="en-US" sz="2400" b="0" i="0" dirty="0">
                <a:effectLst/>
                <a:latin typeface="Söhne"/>
              </a:rPr>
              <a:t>is used </a:t>
            </a:r>
            <a:r>
              <a:rPr lang="en-US" sz="2400" b="1" i="0" dirty="0">
                <a:effectLst/>
                <a:highlight>
                  <a:srgbClr val="FFFF00"/>
                </a:highlight>
                <a:latin typeface="Söhne"/>
              </a:rPr>
              <a:t>to read </a:t>
            </a:r>
            <a:r>
              <a:rPr lang="en-US" sz="2400" b="1" i="0" dirty="0">
                <a:effectLst/>
                <a:latin typeface="Söhne"/>
              </a:rPr>
              <a:t>the state of a digital input pin</a:t>
            </a:r>
          </a:p>
        </p:txBody>
      </p:sp>
    </p:spTree>
    <p:extLst>
      <p:ext uri="{BB962C8B-B14F-4D97-AF65-F5344CB8AC3E}">
        <p14:creationId xmlns:p14="http://schemas.microsoft.com/office/powerpoint/2010/main" val="105771617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053314-F717-4093-81DA-B1AC0351B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529" y="1264024"/>
            <a:ext cx="6082553" cy="3810000"/>
          </a:xfrm>
          <a:prstGeom prst="rect">
            <a:avLst/>
          </a:prstGeom>
        </p:spPr>
      </p:pic>
      <p:pic>
        <p:nvPicPr>
          <p:cNvPr id="7" name="Picture 6">
            <a:extLst>
              <a:ext uri="{FF2B5EF4-FFF2-40B4-BE49-F238E27FC236}">
                <a16:creationId xmlns:a16="http://schemas.microsoft.com/office/drawing/2014/main" id="{82CEE6BE-329E-41BE-BCCD-8B16A5A59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859" y="4235823"/>
            <a:ext cx="2326342" cy="2326342"/>
          </a:xfrm>
          <a:prstGeom prst="rect">
            <a:avLst/>
          </a:prstGeom>
        </p:spPr>
      </p:pic>
    </p:spTree>
    <p:extLst>
      <p:ext uri="{BB962C8B-B14F-4D97-AF65-F5344CB8AC3E}">
        <p14:creationId xmlns:p14="http://schemas.microsoft.com/office/powerpoint/2010/main" val="22727187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7D8965-7EC9-4AD1-B1D5-DD9FBC6F7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 y="-26680"/>
            <a:ext cx="12218231" cy="6884680"/>
          </a:xfrm>
          <a:prstGeom prst="rect">
            <a:avLst/>
          </a:prstGeom>
        </p:spPr>
      </p:pic>
    </p:spTree>
    <p:extLst>
      <p:ext uri="{BB962C8B-B14F-4D97-AF65-F5344CB8AC3E}">
        <p14:creationId xmlns:p14="http://schemas.microsoft.com/office/powerpoint/2010/main" val="4525646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4DA5B-669C-4D89-A375-56392E4E4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052" y="818526"/>
            <a:ext cx="9511896" cy="6048901"/>
          </a:xfrm>
          <a:prstGeom prst="rect">
            <a:avLst/>
          </a:prstGeom>
        </p:spPr>
      </p:pic>
      <p:sp>
        <p:nvSpPr>
          <p:cNvPr id="6" name="TextBox 5">
            <a:extLst>
              <a:ext uri="{FF2B5EF4-FFF2-40B4-BE49-F238E27FC236}">
                <a16:creationId xmlns:a16="http://schemas.microsoft.com/office/drawing/2014/main" id="{E4F629B1-D519-483E-B04D-DFA01F86B87E}"/>
              </a:ext>
            </a:extLst>
          </p:cNvPr>
          <p:cNvSpPr txBox="1"/>
          <p:nvPr/>
        </p:nvSpPr>
        <p:spPr>
          <a:xfrm flipH="1">
            <a:off x="3431788" y="162768"/>
            <a:ext cx="5818617" cy="646331"/>
          </a:xfrm>
          <a:prstGeom prst="rect">
            <a:avLst/>
          </a:prstGeom>
          <a:noFill/>
        </p:spPr>
        <p:txBody>
          <a:bodyPr wrap="square" rtlCol="0">
            <a:spAutoFit/>
          </a:bodyPr>
          <a:lstStyle/>
          <a:p>
            <a:r>
              <a:rPr lang="en-US" sz="3600" b="1" dirty="0">
                <a:solidFill>
                  <a:srgbClr val="009999"/>
                </a:solidFill>
                <a:effectLst>
                  <a:outerShdw blurRad="38100" dist="38100" dir="2700000" algn="tl">
                    <a:srgbClr val="000000">
                      <a:alpha val="43137"/>
                    </a:srgbClr>
                  </a:outerShdw>
                </a:effectLst>
              </a:rPr>
              <a:t>Components of UNO Board</a:t>
            </a:r>
          </a:p>
        </p:txBody>
      </p:sp>
    </p:spTree>
    <p:extLst>
      <p:ext uri="{BB962C8B-B14F-4D97-AF65-F5344CB8AC3E}">
        <p14:creationId xmlns:p14="http://schemas.microsoft.com/office/powerpoint/2010/main" val="3738541373"/>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92AE61-09C2-4CDD-8979-D90687B30DB4}"/>
              </a:ext>
            </a:extLst>
          </p:cNvPr>
          <p:cNvSpPr txBox="1"/>
          <p:nvPr/>
        </p:nvSpPr>
        <p:spPr>
          <a:xfrm>
            <a:off x="3961616" y="192405"/>
            <a:ext cx="6094428" cy="830997"/>
          </a:xfrm>
          <a:prstGeom prst="rect">
            <a:avLst/>
          </a:prstGeom>
          <a:noFill/>
        </p:spPr>
        <p:txBody>
          <a:bodyPr wrap="square">
            <a:spAutoFit/>
          </a:bodyPr>
          <a:lstStyle/>
          <a:p>
            <a:pPr algn="l"/>
            <a:r>
              <a:rPr lang="en-US" sz="4800" b="1" i="0" dirty="0">
                <a:solidFill>
                  <a:srgbClr val="008080"/>
                </a:solidFill>
                <a:effectLst/>
                <a:latin typeface="Söhne"/>
              </a:rPr>
              <a:t>Microcontroller</a:t>
            </a:r>
          </a:p>
        </p:txBody>
      </p:sp>
      <p:pic>
        <p:nvPicPr>
          <p:cNvPr id="5" name="Picture 4">
            <a:extLst>
              <a:ext uri="{FF2B5EF4-FFF2-40B4-BE49-F238E27FC236}">
                <a16:creationId xmlns:a16="http://schemas.microsoft.com/office/drawing/2014/main" id="{2C2C7DB1-2409-44F3-99B9-22BA9D974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268499"/>
            <a:ext cx="7620000" cy="5505450"/>
          </a:xfrm>
          <a:prstGeom prst="rect">
            <a:avLst/>
          </a:prstGeom>
        </p:spPr>
      </p:pic>
    </p:spTree>
    <p:extLst>
      <p:ext uri="{BB962C8B-B14F-4D97-AF65-F5344CB8AC3E}">
        <p14:creationId xmlns:p14="http://schemas.microsoft.com/office/powerpoint/2010/main" val="3501644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EBEAF6-5D0D-4FAE-AF75-532248384D90}"/>
              </a:ext>
            </a:extLst>
          </p:cNvPr>
          <p:cNvSpPr txBox="1"/>
          <p:nvPr/>
        </p:nvSpPr>
        <p:spPr>
          <a:xfrm>
            <a:off x="244763" y="-101209"/>
            <a:ext cx="11702473" cy="6617196"/>
          </a:xfrm>
          <a:prstGeom prst="rect">
            <a:avLst/>
          </a:prstGeom>
          <a:noFill/>
        </p:spPr>
        <p:txBody>
          <a:bodyPr wrap="square">
            <a:spAutoFit/>
          </a:bodyPr>
          <a:lstStyle/>
          <a:p>
            <a:pPr algn="ctr"/>
            <a:r>
              <a:rPr lang="en-US" sz="3600" b="1" i="0" dirty="0">
                <a:solidFill>
                  <a:srgbClr val="008080"/>
                </a:solidFill>
                <a:effectLst/>
                <a:latin typeface="Söhne"/>
              </a:rPr>
              <a:t>Microcontroller</a:t>
            </a:r>
            <a:endParaRPr lang="en-US" sz="3200" b="1" i="0" dirty="0">
              <a:solidFill>
                <a:srgbClr val="008080"/>
              </a:solidFill>
              <a:effectLst/>
              <a:latin typeface="Söhne"/>
            </a:endParaRPr>
          </a:p>
          <a:p>
            <a:pPr algn="l"/>
            <a:r>
              <a:rPr lang="en-US" sz="2800" b="0" i="0" dirty="0">
                <a:effectLst/>
                <a:latin typeface="Söhne"/>
              </a:rPr>
              <a:t>	</a:t>
            </a:r>
            <a:r>
              <a:rPr lang="en-US" sz="2400" b="0" i="0" dirty="0">
                <a:effectLst/>
                <a:latin typeface="Söhne"/>
              </a:rPr>
              <a:t>A microcontroller is a </a:t>
            </a:r>
            <a:r>
              <a:rPr lang="en-US" sz="2400" b="1" i="0" dirty="0">
                <a:effectLst/>
                <a:latin typeface="Söhne"/>
              </a:rPr>
              <a:t>small computer system </a:t>
            </a:r>
            <a:r>
              <a:rPr lang="en-US" sz="2400" b="0" i="0" dirty="0">
                <a:effectLst/>
                <a:latin typeface="Söhne"/>
              </a:rPr>
              <a:t>on a single integrated circuit chip. It contains a </a:t>
            </a:r>
            <a:r>
              <a:rPr lang="en-US" sz="2400" b="1" i="0" dirty="0">
                <a:solidFill>
                  <a:srgbClr val="FF0000"/>
                </a:solidFill>
                <a:effectLst/>
                <a:latin typeface="Söhne"/>
              </a:rPr>
              <a:t>processor core, memory</a:t>
            </a:r>
            <a:r>
              <a:rPr lang="en-US" sz="2400" b="1" i="0" dirty="0">
                <a:effectLst/>
                <a:latin typeface="Söhne"/>
              </a:rPr>
              <a:t>, and various input/output peripherals, such as </a:t>
            </a:r>
            <a:r>
              <a:rPr lang="en-US" sz="2400" b="1" i="0" dirty="0">
                <a:solidFill>
                  <a:srgbClr val="FF0000"/>
                </a:solidFill>
                <a:effectLst/>
                <a:latin typeface="Söhne"/>
              </a:rPr>
              <a:t>timers, serial communication ports, and analog-to-digital converters</a:t>
            </a:r>
            <a:r>
              <a:rPr lang="en-US" sz="2400" b="1" i="0" dirty="0">
                <a:effectLst/>
                <a:latin typeface="Söhne"/>
              </a:rPr>
              <a:t>. </a:t>
            </a:r>
            <a:r>
              <a:rPr lang="en-US" sz="2400" b="0" i="0" dirty="0">
                <a:effectLst/>
                <a:latin typeface="Söhne"/>
              </a:rPr>
              <a:t>Microcontrollers are designed to be used in embedded systems, where they </a:t>
            </a:r>
            <a:r>
              <a:rPr lang="en-US" sz="2400" b="1" i="0" dirty="0">
                <a:effectLst/>
                <a:latin typeface="Söhne"/>
              </a:rPr>
              <a:t>control the operation of devices or machines</a:t>
            </a:r>
            <a:r>
              <a:rPr lang="en-US" sz="2400" b="0" i="0" dirty="0">
                <a:effectLst/>
                <a:latin typeface="Söhne"/>
              </a:rPr>
              <a:t>.</a:t>
            </a:r>
          </a:p>
          <a:p>
            <a:pPr algn="l"/>
            <a:endParaRPr lang="en-US" sz="2400" b="0" i="0" dirty="0">
              <a:effectLst/>
              <a:latin typeface="Söhne"/>
            </a:endParaRPr>
          </a:p>
          <a:p>
            <a:pPr algn="l"/>
            <a:r>
              <a:rPr lang="en-US" sz="2400" b="0" i="0" dirty="0">
                <a:effectLst/>
                <a:latin typeface="Söhne"/>
              </a:rPr>
              <a:t>	Microcontrollers are used in a wide range of applications, including </a:t>
            </a:r>
            <a:r>
              <a:rPr lang="en-US" sz="2400" b="1" i="0" dirty="0">
                <a:solidFill>
                  <a:srgbClr val="FF0000"/>
                </a:solidFill>
                <a:effectLst/>
                <a:latin typeface="Söhne"/>
              </a:rPr>
              <a:t>automotive systems, home appliances, medical devices, consumer electronics, and industrial automation. </a:t>
            </a:r>
            <a:r>
              <a:rPr lang="en-US" sz="2400" b="0" i="0" dirty="0">
                <a:effectLst/>
                <a:latin typeface="Söhne"/>
              </a:rPr>
              <a:t>They are often programmed in </a:t>
            </a:r>
            <a:r>
              <a:rPr lang="en-US" sz="2400" b="1" i="0" dirty="0">
                <a:effectLst/>
                <a:latin typeface="Söhne"/>
              </a:rPr>
              <a:t>low-level programming languages</a:t>
            </a:r>
            <a:r>
              <a:rPr lang="en-US" sz="2400" b="0" i="0" dirty="0">
                <a:effectLst/>
                <a:latin typeface="Söhne"/>
              </a:rPr>
              <a:t>, such as C or assembly language, and are used to implement control algorithms, data acquisition, and communication protocols.</a:t>
            </a:r>
          </a:p>
          <a:p>
            <a:pPr algn="l"/>
            <a:endParaRPr lang="en-US" sz="2400" b="0" i="0" dirty="0">
              <a:effectLst/>
              <a:latin typeface="Söhne"/>
            </a:endParaRPr>
          </a:p>
          <a:p>
            <a:pPr algn="l"/>
            <a:r>
              <a:rPr lang="en-US" sz="2400" b="0" i="0" dirty="0">
                <a:effectLst/>
                <a:latin typeface="Söhne"/>
              </a:rPr>
              <a:t>	Some common microcontroller families include </a:t>
            </a:r>
            <a:r>
              <a:rPr lang="en-US" sz="2400" b="1" i="0" dirty="0">
                <a:effectLst/>
                <a:latin typeface="Söhne"/>
              </a:rPr>
              <a:t>the Atmel AVR, Microchip PIC, and ARM Cortex-M</a:t>
            </a:r>
            <a:r>
              <a:rPr lang="en-US" sz="2400" b="0" i="0" dirty="0">
                <a:effectLst/>
                <a:latin typeface="Söhne"/>
              </a:rPr>
              <a:t>. Microcontrollers come in a variety of sizes and processing power, from tiny devices with only </a:t>
            </a:r>
            <a:r>
              <a:rPr lang="en-US" sz="2400" b="1" i="0" dirty="0">
                <a:effectLst/>
                <a:latin typeface="Söhne"/>
              </a:rPr>
              <a:t>a few kilobytes of memory to </a:t>
            </a:r>
            <a:r>
              <a:rPr lang="en-US" sz="2400" b="0" i="0" dirty="0">
                <a:effectLst/>
                <a:latin typeface="Söhne"/>
              </a:rPr>
              <a:t>powerful microcontrollers with </a:t>
            </a:r>
            <a:r>
              <a:rPr lang="en-US" sz="2400" b="1" i="0" dirty="0">
                <a:effectLst/>
                <a:latin typeface="Söhne"/>
              </a:rPr>
              <a:t>many megabytes of memory </a:t>
            </a:r>
            <a:r>
              <a:rPr lang="en-US" sz="2400" b="0" i="0" dirty="0">
                <a:effectLst/>
                <a:latin typeface="Söhne"/>
              </a:rPr>
              <a:t>and advanced features like real-time operating systems and hardware encryption.</a:t>
            </a:r>
          </a:p>
        </p:txBody>
      </p:sp>
    </p:spTree>
    <p:extLst>
      <p:ext uri="{BB962C8B-B14F-4D97-AF65-F5344CB8AC3E}">
        <p14:creationId xmlns:p14="http://schemas.microsoft.com/office/powerpoint/2010/main" val="129475542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690058-F25A-4006-B386-554F339B6D45}"/>
              </a:ext>
            </a:extLst>
          </p:cNvPr>
          <p:cNvSpPr txBox="1"/>
          <p:nvPr/>
        </p:nvSpPr>
        <p:spPr>
          <a:xfrm>
            <a:off x="4423528" y="88953"/>
            <a:ext cx="6094428" cy="1210011"/>
          </a:xfrm>
          <a:prstGeom prst="rect">
            <a:avLst/>
          </a:prstGeom>
          <a:noFill/>
        </p:spPr>
        <p:txBody>
          <a:bodyPr wrap="square">
            <a:spAutoFit/>
          </a:bodyPr>
          <a:lstStyle/>
          <a:p>
            <a:pPr algn="l">
              <a:lnSpc>
                <a:spcPct val="150000"/>
              </a:lnSpc>
            </a:pPr>
            <a:r>
              <a:rPr lang="en-US" sz="5400" b="1" i="0" dirty="0">
                <a:solidFill>
                  <a:srgbClr val="008080"/>
                </a:solidFill>
                <a:effectLst/>
                <a:latin typeface="Söhne"/>
              </a:rPr>
              <a:t>Power Jack</a:t>
            </a:r>
          </a:p>
        </p:txBody>
      </p:sp>
      <p:pic>
        <p:nvPicPr>
          <p:cNvPr id="7" name="Picture 6">
            <a:extLst>
              <a:ext uri="{FF2B5EF4-FFF2-40B4-BE49-F238E27FC236}">
                <a16:creationId xmlns:a16="http://schemas.microsoft.com/office/drawing/2014/main" id="{2F800BF8-E039-459E-A67B-2CDBFE49A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466" y="1638329"/>
            <a:ext cx="6529068" cy="4893114"/>
          </a:xfrm>
          <a:prstGeom prst="rect">
            <a:avLst/>
          </a:prstGeom>
        </p:spPr>
      </p:pic>
    </p:spTree>
    <p:extLst>
      <p:ext uri="{BB962C8B-B14F-4D97-AF65-F5344CB8AC3E}">
        <p14:creationId xmlns:p14="http://schemas.microsoft.com/office/powerpoint/2010/main" val="18711306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889B75-57A0-4900-81D0-F1CE02F98B93}"/>
              </a:ext>
            </a:extLst>
          </p:cNvPr>
          <p:cNvSpPr txBox="1"/>
          <p:nvPr/>
        </p:nvSpPr>
        <p:spPr>
          <a:xfrm>
            <a:off x="983137" y="1690062"/>
            <a:ext cx="10225725" cy="3477875"/>
          </a:xfrm>
          <a:prstGeom prst="rect">
            <a:avLst/>
          </a:prstGeom>
          <a:noFill/>
        </p:spPr>
        <p:txBody>
          <a:bodyPr wrap="square">
            <a:spAutoFit/>
          </a:bodyPr>
          <a:lstStyle/>
          <a:p>
            <a:pPr algn="l"/>
            <a:r>
              <a:rPr lang="en-US" sz="2800" b="1" dirty="0">
                <a:latin typeface="Söhne"/>
              </a:rPr>
              <a:t>	</a:t>
            </a:r>
            <a:r>
              <a:rPr lang="en-US" sz="2400" b="0" i="0" dirty="0">
                <a:effectLst/>
                <a:latin typeface="Söhne"/>
              </a:rPr>
              <a:t>The power jack on the Arduino Uno board is used to connect an </a:t>
            </a:r>
            <a:r>
              <a:rPr lang="en-US" sz="2400" b="1" i="0" dirty="0">
                <a:effectLst/>
                <a:latin typeface="Söhne"/>
              </a:rPr>
              <a:t>external power source </a:t>
            </a:r>
            <a:r>
              <a:rPr lang="en-US" sz="2400" b="0" i="0" dirty="0">
                <a:effectLst/>
                <a:latin typeface="Söhne"/>
              </a:rPr>
              <a:t>to the board. When an external power source, such as a </a:t>
            </a:r>
            <a:r>
              <a:rPr lang="en-US" sz="2400" b="1" i="0" dirty="0">
                <a:effectLst/>
                <a:latin typeface="Söhne"/>
              </a:rPr>
              <a:t>battery or a wall adapter</a:t>
            </a:r>
            <a:r>
              <a:rPr lang="en-US" sz="2400" b="0" i="0" dirty="0">
                <a:effectLst/>
                <a:latin typeface="Söhne"/>
              </a:rPr>
              <a:t>, is connected to the power jack, it can be used to power the board </a:t>
            </a:r>
            <a:r>
              <a:rPr lang="en-US" sz="2400" b="1" i="0" dirty="0">
                <a:effectLst/>
                <a:latin typeface="Söhne"/>
              </a:rPr>
              <a:t>without the need for a computer or USB connection.</a:t>
            </a:r>
          </a:p>
          <a:p>
            <a:pPr algn="l"/>
            <a:endParaRPr lang="en-US" sz="2400" b="1" i="0" dirty="0">
              <a:effectLst/>
              <a:latin typeface="Söhne"/>
            </a:endParaRPr>
          </a:p>
          <a:p>
            <a:pPr algn="l"/>
            <a:r>
              <a:rPr lang="en-US" sz="2400" b="0" i="0" dirty="0">
                <a:effectLst/>
                <a:latin typeface="Söhne"/>
              </a:rPr>
              <a:t>	The power jack on the Arduino Uno board accepts a </a:t>
            </a:r>
            <a:r>
              <a:rPr lang="en-US" sz="2400" b="1" i="0" dirty="0">
                <a:effectLst/>
                <a:latin typeface="Söhne"/>
              </a:rPr>
              <a:t>5V DC </a:t>
            </a:r>
            <a:r>
              <a:rPr lang="en-US" sz="2400" b="0" i="0" dirty="0">
                <a:effectLst/>
                <a:latin typeface="Söhne"/>
              </a:rPr>
              <a:t>power supply. When a power supply is connected, it passes through a voltage regulator on the board that regulates the voltage to a steady 5V, which is then used to power the </a:t>
            </a:r>
            <a:r>
              <a:rPr lang="en-US" sz="2400" b="1" i="0" dirty="0">
                <a:effectLst/>
                <a:latin typeface="Söhne"/>
              </a:rPr>
              <a:t>microcontroller and other components on the board.</a:t>
            </a:r>
          </a:p>
        </p:txBody>
      </p:sp>
      <p:sp>
        <p:nvSpPr>
          <p:cNvPr id="4" name="TextBox 3">
            <a:extLst>
              <a:ext uri="{FF2B5EF4-FFF2-40B4-BE49-F238E27FC236}">
                <a16:creationId xmlns:a16="http://schemas.microsoft.com/office/drawing/2014/main" id="{54E1438A-426E-42DE-A073-33327D9E4B3E}"/>
              </a:ext>
            </a:extLst>
          </p:cNvPr>
          <p:cNvSpPr txBox="1"/>
          <p:nvPr/>
        </p:nvSpPr>
        <p:spPr>
          <a:xfrm>
            <a:off x="4876799" y="854425"/>
            <a:ext cx="2438400" cy="646331"/>
          </a:xfrm>
          <a:prstGeom prst="rect">
            <a:avLst/>
          </a:prstGeom>
          <a:noFill/>
        </p:spPr>
        <p:txBody>
          <a:bodyPr wrap="square">
            <a:spAutoFit/>
          </a:bodyPr>
          <a:lstStyle/>
          <a:p>
            <a:r>
              <a:rPr lang="en-US" sz="3600" b="1" i="0" dirty="0">
                <a:solidFill>
                  <a:srgbClr val="008080"/>
                </a:solidFill>
                <a:effectLst/>
                <a:latin typeface="Söhne"/>
              </a:rPr>
              <a:t>Power Jack</a:t>
            </a:r>
            <a:endParaRPr lang="en-US" sz="3600" dirty="0"/>
          </a:p>
        </p:txBody>
      </p:sp>
    </p:spTree>
    <p:extLst>
      <p:ext uri="{BB962C8B-B14F-4D97-AF65-F5344CB8AC3E}">
        <p14:creationId xmlns:p14="http://schemas.microsoft.com/office/powerpoint/2010/main" val="419084969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E84D5E-28AF-4E61-A3AF-3FF5C085701C}"/>
              </a:ext>
            </a:extLst>
          </p:cNvPr>
          <p:cNvSpPr txBox="1"/>
          <p:nvPr/>
        </p:nvSpPr>
        <p:spPr>
          <a:xfrm>
            <a:off x="285162" y="163490"/>
            <a:ext cx="6094428" cy="1003031"/>
          </a:xfrm>
          <a:prstGeom prst="rect">
            <a:avLst/>
          </a:prstGeom>
          <a:noFill/>
        </p:spPr>
        <p:txBody>
          <a:bodyPr wrap="square">
            <a:spAutoFit/>
          </a:bodyPr>
          <a:lstStyle/>
          <a:p>
            <a:pPr algn="l">
              <a:lnSpc>
                <a:spcPct val="150000"/>
              </a:lnSpc>
            </a:pPr>
            <a:r>
              <a:rPr lang="en-US" sz="4400" b="1" i="0" dirty="0">
                <a:solidFill>
                  <a:srgbClr val="008080"/>
                </a:solidFill>
                <a:effectLst/>
                <a:latin typeface="Söhne"/>
              </a:rPr>
              <a:t>USB Connector</a:t>
            </a:r>
          </a:p>
        </p:txBody>
      </p:sp>
      <p:pic>
        <p:nvPicPr>
          <p:cNvPr id="5" name="Picture 4">
            <a:extLst>
              <a:ext uri="{FF2B5EF4-FFF2-40B4-BE49-F238E27FC236}">
                <a16:creationId xmlns:a16="http://schemas.microsoft.com/office/drawing/2014/main" id="{F40D5B7E-72DF-4161-9063-F8B17D0C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36" y="1773550"/>
            <a:ext cx="11784127" cy="4215873"/>
          </a:xfrm>
          <a:prstGeom prst="rect">
            <a:avLst/>
          </a:prstGeom>
        </p:spPr>
      </p:pic>
    </p:spTree>
    <p:extLst>
      <p:ext uri="{BB962C8B-B14F-4D97-AF65-F5344CB8AC3E}">
        <p14:creationId xmlns:p14="http://schemas.microsoft.com/office/powerpoint/2010/main" val="3286949823"/>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1780</TotalTime>
  <Words>1554</Words>
  <Application>Microsoft Office PowerPoint</Application>
  <PresentationFormat>Widescreen</PresentationFormat>
  <Paragraphs>97</Paragraphs>
  <Slides>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Söhne</vt:lpstr>
      <vt:lpstr>Söhne Mono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13</cp:revision>
  <dcterms:created xsi:type="dcterms:W3CDTF">2023-03-09T04:51:13Z</dcterms:created>
  <dcterms:modified xsi:type="dcterms:W3CDTF">2023-03-17T04:19:02Z</dcterms:modified>
</cp:coreProperties>
</file>